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57" r:id="rId3"/>
    <p:sldId id="258" r:id="rId4"/>
    <p:sldId id="357"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56"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9475" autoAdjust="0"/>
  </p:normalViewPr>
  <p:slideViewPr>
    <p:cSldViewPr snapToGrid="0">
      <p:cViewPr varScale="1">
        <p:scale>
          <a:sx n="85" d="100"/>
          <a:sy n="85" d="100"/>
        </p:scale>
        <p:origin x="2400" y="17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49518212"/>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pubs.usgs.gov/gip/dynamic/dynamic.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s://commons.wikimedia.org/wiki/File:WLA_hmns_Trilobite_fossils.jp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Image credit:</a:t>
            </a:r>
          </a:p>
          <a:p>
            <a:r>
              <a:rPr lang="en-US" sz="1200" i="1" dirty="0" smtClean="0">
                <a:effectLst/>
                <a:latin typeface="+mn-lt"/>
                <a:ea typeface="+mn-ea"/>
                <a:cs typeface="+mn-cs"/>
                <a:sym typeface="Calibri"/>
              </a:rPr>
              <a:t>Volcanic</a:t>
            </a:r>
            <a:r>
              <a:rPr lang="en-US" sz="1200" i="1" baseline="0" dirty="0" smtClean="0">
                <a:effectLst/>
                <a:latin typeface="+mn-lt"/>
                <a:ea typeface="+mn-ea"/>
                <a:cs typeface="+mn-cs"/>
                <a:sym typeface="Calibri"/>
              </a:rPr>
              <a:t> eruption </a:t>
            </a:r>
            <a:r>
              <a:rPr lang="en-US" sz="1200" i="1" dirty="0" smtClean="0">
                <a:effectLst/>
                <a:latin typeface="+mn-lt"/>
                <a:ea typeface="+mn-ea"/>
                <a:cs typeface="+mn-cs"/>
                <a:sym typeface="Calibri"/>
              </a:rPr>
              <a:t>by Jesse Adams, retrieved on June 6, 2016</a:t>
            </a:r>
            <a:r>
              <a:rPr lang="en-US" sz="1200" i="1" baseline="0" dirty="0" smtClean="0">
                <a:effectLst/>
                <a:latin typeface="+mn-lt"/>
                <a:ea typeface="+mn-ea"/>
                <a:cs typeface="+mn-cs"/>
                <a:sym typeface="Calibri"/>
              </a:rPr>
              <a:t> </a:t>
            </a:r>
            <a:r>
              <a:rPr lang="en-US" sz="1200" i="1" dirty="0" smtClean="0">
                <a:effectLst/>
                <a:latin typeface="+mn-lt"/>
                <a:ea typeface="+mn-ea"/>
                <a:cs typeface="+mn-cs"/>
                <a:sym typeface="Calibri"/>
              </a:rPr>
              <a:t>from http://www.freeimages.com/photo/eruption-1476821 [Public Domain]</a:t>
            </a:r>
            <a:endParaRPr lang="en-US" i="1" dirty="0"/>
          </a:p>
        </p:txBody>
      </p:sp>
    </p:spTree>
    <p:extLst>
      <p:ext uri="{BB962C8B-B14F-4D97-AF65-F5344CB8AC3E}">
        <p14:creationId xmlns:p14="http://schemas.microsoft.com/office/powerpoint/2010/main" val="246885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Each layer of the Earth has different properties.</a:t>
            </a:r>
          </a:p>
          <a:p>
            <a:pPr>
              <a:defRPr>
                <a:latin typeface="Arial"/>
                <a:ea typeface="Arial"/>
                <a:cs typeface="Arial"/>
                <a:sym typeface="Arial"/>
              </a:defRPr>
            </a:pPr>
            <a:r>
              <a:rPr dirty="0"/>
              <a:t>The difference in these properties helps to explain changes that occur both above and under the Earth’s surface</a:t>
            </a:r>
            <a:r>
              <a:rPr dirty="0" smtClean="0"/>
              <a:t>.</a:t>
            </a:r>
            <a:endParaRPr lang="en-US" dirty="0" smtClean="0"/>
          </a:p>
          <a:p>
            <a:pPr>
              <a:defRPr>
                <a:latin typeface="Arial"/>
                <a:ea typeface="Arial"/>
                <a:cs typeface="Arial"/>
                <a:sym typeface="Arial"/>
              </a:defRPr>
            </a:pPr>
            <a:endParaRPr lang="en-US" dirty="0" smtClean="0"/>
          </a:p>
          <a:p>
            <a:pPr marL="0" indent="0">
              <a:buFont typeface="Arial" panose="020B0604020202020204" pitchFamily="34" charset="0"/>
              <a:buNone/>
              <a:defRPr>
                <a:latin typeface="Arial"/>
                <a:ea typeface="Arial"/>
                <a:cs typeface="Arial"/>
                <a:sym typeface="Arial"/>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latin typeface="Arial"/>
                <a:ea typeface="Arial"/>
                <a:cs typeface="Arial"/>
                <a:sym typeface="Arial"/>
              </a:defRPr>
            </a:pPr>
            <a:r>
              <a:rPr lang="en-US" sz="1200" i="1" dirty="0" smtClean="0">
                <a:effectLst/>
                <a:latin typeface="+mn-lt"/>
                <a:ea typeface="+mn-ea"/>
                <a:cs typeface="+mn-cs"/>
                <a:sym typeface="Arial"/>
              </a:rPr>
              <a:t>Earth cutaway by </a:t>
            </a:r>
            <a:r>
              <a:rPr lang="en-US" sz="1200" i="1" dirty="0" err="1" smtClean="0">
                <a:effectLst/>
                <a:latin typeface="+mn-lt"/>
                <a:ea typeface="+mn-ea"/>
                <a:cs typeface="+mn-cs"/>
                <a:sym typeface="Arial"/>
              </a:rPr>
              <a:t>Charles</a:t>
            </a:r>
            <a:r>
              <a:rPr lang="en-US" sz="1200" i="1" baseline="0" dirty="0" err="1" smtClean="0">
                <a:effectLst/>
                <a:latin typeface="+mn-lt"/>
                <a:ea typeface="+mn-ea"/>
                <a:cs typeface="+mn-cs"/>
                <a:sym typeface="Arial"/>
              </a:rPr>
              <a:t>C</a:t>
            </a:r>
            <a:r>
              <a:rPr lang="en-US" sz="1200" i="1" dirty="0" smtClean="0">
                <a:effectLst/>
                <a:latin typeface="+mn-lt"/>
                <a:ea typeface="+mn-ea"/>
                <a:cs typeface="+mn-cs"/>
                <a:sym typeface="Arial"/>
              </a:rPr>
              <a:t>, retrieved on August 18, 2016</a:t>
            </a:r>
            <a:r>
              <a:rPr lang="en-US" sz="1200" i="1" baseline="0" dirty="0" smtClean="0">
                <a:effectLst/>
                <a:latin typeface="+mn-lt"/>
                <a:ea typeface="+mn-ea"/>
                <a:cs typeface="+mn-cs"/>
                <a:sym typeface="Arial"/>
              </a:rPr>
              <a:t> </a:t>
            </a:r>
            <a:r>
              <a:rPr lang="en-US" sz="1200" i="1" dirty="0" smtClean="0">
                <a:effectLst/>
                <a:latin typeface="+mn-lt"/>
                <a:ea typeface="+mn-ea"/>
                <a:cs typeface="+mn-cs"/>
                <a:sym typeface="Arial"/>
              </a:rPr>
              <a:t>from https://commons.wikimedia.org/wiki/File:Earth_cutaway.png [CC BY-SA 3.0 (https://creativecommons.org/licenses/by/3.0/)]</a:t>
            </a:r>
            <a:endParaRPr lang="en-US" sz="1200" dirty="0" smtClean="0">
              <a:effectLst/>
              <a:latin typeface="+mn-lt"/>
              <a:ea typeface="+mn-ea"/>
              <a:cs typeface="+mn-cs"/>
              <a:sym typeface="Arial"/>
            </a:endParaRPr>
          </a:p>
          <a:p>
            <a:pPr marL="0" indent="0">
              <a:buFont typeface="Arial" panose="020B0604020202020204" pitchFamily="34" charset="0"/>
              <a:buNone/>
              <a:defRPr>
                <a:latin typeface="Arial"/>
                <a:ea typeface="Arial"/>
                <a:cs typeface="Arial"/>
                <a:sym typeface="Arial"/>
              </a:defRPr>
            </a:pPr>
            <a:endParaRPr lang="en-US" dirty="0" smtClean="0"/>
          </a:p>
          <a:p>
            <a:pPr>
              <a:defRPr>
                <a:latin typeface="Arial"/>
                <a:ea typeface="Arial"/>
                <a:cs typeface="Arial"/>
                <a:sym typeface="Arial"/>
              </a:defRPr>
            </a:pPr>
            <a:endParaRPr dirty="0"/>
          </a:p>
        </p:txBody>
      </p:sp>
    </p:spTree>
    <p:extLst>
      <p:ext uri="{BB962C8B-B14F-4D97-AF65-F5344CB8AC3E}">
        <p14:creationId xmlns:p14="http://schemas.microsoft.com/office/powerpoint/2010/main" val="40478767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r>
              <a:rPr dirty="0"/>
              <a:t>Answer: </a:t>
            </a:r>
            <a:endParaRPr lang="en-US" dirty="0" smtClean="0"/>
          </a:p>
          <a:p>
            <a:r>
              <a:rPr lang="en-US" dirty="0" smtClean="0"/>
              <a:t>Question</a:t>
            </a:r>
            <a:r>
              <a:rPr lang="en-US" baseline="0" dirty="0" smtClean="0"/>
              <a:t> 5: D</a:t>
            </a:r>
            <a:endParaRPr dirty="0"/>
          </a:p>
        </p:txBody>
      </p:sp>
    </p:spTree>
    <p:extLst>
      <p:ext uri="{BB962C8B-B14F-4D97-AF65-F5344CB8AC3E}">
        <p14:creationId xmlns:p14="http://schemas.microsoft.com/office/powerpoint/2010/main" val="345838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a:defRPr b="1">
                <a:latin typeface="Arial"/>
                <a:ea typeface="Arial"/>
                <a:cs typeface="Arial"/>
                <a:sym typeface="Arial"/>
              </a:defRPr>
            </a:lvl1pPr>
          </a:lstStyle>
          <a:p>
            <a:r>
              <a:rPr dirty="0" smtClean="0"/>
              <a:t>Teacher’s Notes</a:t>
            </a:r>
            <a:endParaRPr lang="en-US" dirty="0" smtClean="0"/>
          </a:p>
          <a:p>
            <a:endParaRPr lang="en-US" dirty="0" smtClean="0"/>
          </a:p>
          <a:p>
            <a:r>
              <a:rPr lang="en-US" b="0" dirty="0" smtClean="0"/>
              <a:t>Four factors are responsible</a:t>
            </a:r>
            <a:r>
              <a:rPr lang="en-US" b="0" baseline="0" dirty="0" smtClean="0"/>
              <a:t> for the convection currents in the outer core:</a:t>
            </a:r>
          </a:p>
          <a:p>
            <a:pPr marL="171450" indent="-171450">
              <a:buFont typeface="Arial" panose="020B0604020202020204" pitchFamily="34" charset="0"/>
              <a:buChar char="•"/>
            </a:pPr>
            <a:r>
              <a:rPr lang="en-US" b="0" baseline="0" dirty="0" smtClean="0"/>
              <a:t>Differences in composition: The core is made up of several metals, each with different physical properties.</a:t>
            </a:r>
          </a:p>
          <a:p>
            <a:pPr marL="171450" indent="-171450">
              <a:buFont typeface="Arial" panose="020B0604020202020204" pitchFamily="34" charset="0"/>
              <a:buChar char="•"/>
            </a:pPr>
            <a:r>
              <a:rPr lang="en-US" b="0" baseline="0" dirty="0" smtClean="0"/>
              <a:t>Differences in temperature: the inner core heats the liquid outer core, causing it to become less dense and rise toward the mantle. The liquid cools as it rises, so it becomes more dense and sinks back toward the inner core.</a:t>
            </a:r>
          </a:p>
          <a:p>
            <a:pPr marL="171450" indent="-171450">
              <a:buFont typeface="Arial" panose="020B0604020202020204" pitchFamily="34" charset="0"/>
              <a:buChar char="•"/>
            </a:pPr>
            <a:r>
              <a:rPr lang="en-US" b="0" baseline="0" dirty="0" smtClean="0"/>
              <a:t>Differences in pressure: Pressure increases due to the effect of gravity as the center of the Earth is approached.</a:t>
            </a:r>
          </a:p>
          <a:p>
            <a:pPr marL="171450" indent="-171450">
              <a:buFont typeface="Arial" panose="020B0604020202020204" pitchFamily="34" charset="0"/>
              <a:buChar char="•"/>
            </a:pPr>
            <a:r>
              <a:rPr lang="en-US" b="0" baseline="0" dirty="0" smtClean="0"/>
              <a:t>The Coriolis effect causes swirling in the outer core.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The magnetic field is generated by electric currents in the outer core. These currents are caused by the movement of iron atoms by the convection in the molten metal.</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Recently, researchers have discovered that the magnetic field causes the two parts of the core to spin in opposite directions.</a:t>
            </a:r>
          </a:p>
          <a:p>
            <a:pPr marL="0" indent="0">
              <a:buFont typeface="Arial" panose="020B0604020202020204" pitchFamily="34" charset="0"/>
              <a:buNone/>
            </a:pPr>
            <a:endParaRPr lang="en-US" b="0" baseline="0" dirty="0" smtClean="0"/>
          </a:p>
          <a:p>
            <a:pPr marL="0" indent="0">
              <a:buFont typeface="Arial" panose="020B0604020202020204" pitchFamily="34" charset="0"/>
              <a:buNone/>
              <a:defRPr>
                <a:latin typeface="Arial"/>
                <a:ea typeface="Arial"/>
                <a:cs typeface="Arial"/>
                <a:sym typeface="Arial"/>
              </a:defRPr>
            </a:pPr>
            <a:r>
              <a:rPr lang="en-US" b="0" i="1" dirty="0" smtClean="0"/>
              <a:t>Image credit:</a:t>
            </a: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latin typeface="Arial"/>
                <a:ea typeface="Arial"/>
                <a:cs typeface="Arial"/>
                <a:sym typeface="Arial"/>
              </a:defRPr>
            </a:pPr>
            <a:r>
              <a:rPr lang="en-US" sz="1200" b="0" i="1" dirty="0" smtClean="0">
                <a:effectLst/>
                <a:latin typeface="Arial"/>
                <a:ea typeface="Arial"/>
                <a:cs typeface="Arial"/>
                <a:sym typeface="Arial"/>
              </a:rPr>
              <a:t>Earth cutaway by </a:t>
            </a:r>
            <a:r>
              <a:rPr lang="en-US" sz="1200" b="0" i="1" dirty="0" err="1" smtClean="0">
                <a:effectLst/>
                <a:latin typeface="Arial"/>
                <a:ea typeface="Arial"/>
                <a:cs typeface="Arial"/>
                <a:sym typeface="Arial"/>
              </a:rPr>
              <a:t>Charles</a:t>
            </a:r>
            <a:r>
              <a:rPr lang="en-US" sz="1200" b="0" i="1" baseline="0" dirty="0" err="1" smtClean="0">
                <a:effectLst/>
                <a:latin typeface="Arial"/>
                <a:ea typeface="Arial"/>
                <a:cs typeface="Arial"/>
                <a:sym typeface="Arial"/>
              </a:rPr>
              <a:t>C</a:t>
            </a:r>
            <a:r>
              <a:rPr lang="en-US" sz="1200" b="0" i="1" dirty="0" smtClean="0">
                <a:effectLst/>
                <a:latin typeface="Arial"/>
                <a:ea typeface="Arial"/>
                <a:cs typeface="Arial"/>
                <a:sym typeface="Arial"/>
              </a:rPr>
              <a:t>, retrieved on August 18, 2016</a:t>
            </a:r>
            <a:r>
              <a:rPr lang="en-US" sz="1200" b="0" i="1" baseline="0" dirty="0" smtClean="0">
                <a:effectLst/>
                <a:latin typeface="Arial"/>
                <a:ea typeface="Arial"/>
                <a:cs typeface="Arial"/>
                <a:sym typeface="Arial"/>
              </a:rPr>
              <a:t> </a:t>
            </a:r>
            <a:r>
              <a:rPr lang="en-US" sz="1200" b="0" i="1" dirty="0" smtClean="0">
                <a:effectLst/>
                <a:latin typeface="Arial"/>
                <a:ea typeface="Arial"/>
                <a:cs typeface="Arial"/>
                <a:sym typeface="Arial"/>
              </a:rPr>
              <a:t>from https://commons.wikimedia.org/wiki/File:Earth_cutaway.png [CC BY-SA 3.0 (https://creativecommons.org/licenses/by/3.0/)]</a:t>
            </a:r>
            <a:endParaRPr lang="en-US" sz="1200" b="0" dirty="0" smtClean="0">
              <a:effectLst/>
              <a:latin typeface="Arial"/>
              <a:ea typeface="Arial"/>
              <a:cs typeface="Arial"/>
              <a:sym typeface="Arial"/>
            </a:endParaRPr>
          </a:p>
          <a:p>
            <a:pPr marL="0" indent="0">
              <a:buFont typeface="Arial" panose="020B0604020202020204" pitchFamily="34" charset="0"/>
              <a:buNone/>
              <a:defRPr>
                <a:latin typeface="Arial"/>
                <a:ea typeface="Arial"/>
                <a:cs typeface="Arial"/>
                <a:sym typeface="Arial"/>
              </a:defRPr>
            </a:pPr>
            <a:endParaRPr lang="en-US" dirty="0" smtClean="0"/>
          </a:p>
          <a:p>
            <a:pPr marL="0" indent="0">
              <a:buFont typeface="Arial" panose="020B0604020202020204" pitchFamily="34" charset="0"/>
              <a:buNone/>
            </a:pPr>
            <a:endParaRPr b="0" dirty="0"/>
          </a:p>
        </p:txBody>
      </p:sp>
    </p:spTree>
    <p:extLst>
      <p:ext uri="{BB962C8B-B14F-4D97-AF65-F5344CB8AC3E}">
        <p14:creationId xmlns:p14="http://schemas.microsoft.com/office/powerpoint/2010/main" val="2617546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 </a:t>
            </a:r>
          </a:p>
          <a:p>
            <a:pPr>
              <a:defRPr>
                <a:latin typeface="Arial"/>
                <a:ea typeface="Arial"/>
                <a:cs typeface="Arial"/>
                <a:sym typeface="Arial"/>
              </a:defRPr>
            </a:pPr>
            <a:endParaRPr dirty="0"/>
          </a:p>
          <a:p>
            <a:pPr>
              <a:defRPr>
                <a:latin typeface="Arial"/>
                <a:ea typeface="Arial"/>
                <a:cs typeface="Arial"/>
                <a:sym typeface="Arial"/>
              </a:defRPr>
            </a:pPr>
            <a:r>
              <a:rPr dirty="0"/>
              <a:t>We’ve just discussed that scientists can describe the composition of the Earth in three major layers.</a:t>
            </a:r>
          </a:p>
          <a:p>
            <a:pPr>
              <a:defRPr>
                <a:latin typeface="Arial"/>
                <a:ea typeface="Arial"/>
                <a:cs typeface="Arial"/>
                <a:sym typeface="Arial"/>
              </a:defRPr>
            </a:pPr>
            <a:r>
              <a:rPr dirty="0"/>
              <a:t>Another way to describe the composition of the Earth comes as a result of studying the mechanical properties of the Earth. </a:t>
            </a:r>
          </a:p>
          <a:p>
            <a:pPr>
              <a:defRPr>
                <a:latin typeface="Arial"/>
                <a:ea typeface="Arial"/>
                <a:cs typeface="Arial"/>
                <a:sym typeface="Arial"/>
              </a:defRPr>
            </a:pPr>
            <a:r>
              <a:rPr dirty="0"/>
              <a:t>Based on mechanical properties, the topmost layer is the lithosphere</a:t>
            </a:r>
            <a:r>
              <a:rPr dirty="0" smtClean="0"/>
              <a:t>.</a:t>
            </a:r>
            <a:endParaRPr lang="en-US" dirty="0" smtClean="0"/>
          </a:p>
          <a:p>
            <a:pPr>
              <a:defRPr>
                <a:latin typeface="Arial"/>
                <a:ea typeface="Arial"/>
                <a:cs typeface="Arial"/>
                <a:sym typeface="Arial"/>
              </a:defRPr>
            </a:pPr>
            <a:r>
              <a:rPr dirty="0" smtClean="0"/>
              <a:t>Underneath </a:t>
            </a:r>
            <a:r>
              <a:rPr dirty="0"/>
              <a:t>the lithosphere is the asthenosphere</a:t>
            </a:r>
            <a:r>
              <a:rPr dirty="0" smtClean="0"/>
              <a:t>.</a:t>
            </a:r>
            <a:endParaRPr lang="en-US" dirty="0" smtClean="0"/>
          </a:p>
          <a:p>
            <a:pPr>
              <a:defRPr>
                <a:latin typeface="Arial"/>
                <a:ea typeface="Arial"/>
                <a:cs typeface="Arial"/>
                <a:sym typeface="Arial"/>
              </a:defRPr>
            </a:pPr>
            <a:endParaRPr dirty="0"/>
          </a:p>
          <a:p>
            <a:pPr>
              <a:defRPr>
                <a:latin typeface="Arial"/>
                <a:ea typeface="Arial"/>
                <a:cs typeface="Arial"/>
                <a:sym typeface="Arial"/>
              </a:defRPr>
            </a:pPr>
            <a:r>
              <a:rPr lang="en-US" sz="1200" i="1" dirty="0" smtClean="0">
                <a:effectLst/>
                <a:latin typeface="+mn-lt"/>
                <a:ea typeface="+mn-ea"/>
                <a:cs typeface="+mn-cs"/>
                <a:sym typeface="Arial"/>
              </a:rPr>
              <a:t>Image credit: </a:t>
            </a:r>
          </a:p>
          <a:p>
            <a:pPr>
              <a:defRPr>
                <a:latin typeface="Arial"/>
                <a:ea typeface="Arial"/>
                <a:cs typeface="Arial"/>
                <a:sym typeface="Arial"/>
              </a:defRPr>
            </a:pPr>
            <a:r>
              <a:rPr lang="en-US" sz="1200" i="1" dirty="0" smtClean="0">
                <a:effectLst/>
                <a:latin typeface="+mn-lt"/>
                <a:ea typeface="+mn-ea"/>
                <a:cs typeface="+mn-cs"/>
                <a:sym typeface="Arial"/>
              </a:rPr>
              <a:t>Earth layers illustration, from USGS, retrieved on June 6, 2016 from http://pubs.usgs.gov/gip/dynamic.html [Public Domain]</a:t>
            </a:r>
            <a:r>
              <a:rPr dirty="0"/>
              <a:t/>
            </a:r>
            <a:br>
              <a:rPr dirty="0"/>
            </a:br>
            <a:endParaRPr dirty="0"/>
          </a:p>
        </p:txBody>
      </p:sp>
    </p:spTree>
    <p:extLst>
      <p:ext uri="{BB962C8B-B14F-4D97-AF65-F5344CB8AC3E}">
        <p14:creationId xmlns:p14="http://schemas.microsoft.com/office/powerpoint/2010/main" val="291749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defRPr>
                <a:latin typeface="+mj-lt"/>
                <a:ea typeface="+mj-ea"/>
                <a:cs typeface="+mj-cs"/>
                <a:sym typeface="Helvetica"/>
              </a:defRPr>
            </a:pPr>
            <a:r>
              <a:rPr dirty="0"/>
              <a:t>We’ve just discussed that scientists can describe the composition of the Earth in three major layers.</a:t>
            </a:r>
          </a:p>
          <a:p>
            <a:pPr>
              <a:defRPr>
                <a:latin typeface="+mj-lt"/>
                <a:ea typeface="+mj-ea"/>
                <a:cs typeface="+mj-cs"/>
                <a:sym typeface="Helvetica"/>
              </a:defRPr>
            </a:pPr>
            <a:r>
              <a:rPr dirty="0"/>
              <a:t>Another way to describe the composition of the Earth comes as a result of studying the mechanical properties of the Earth. </a:t>
            </a:r>
          </a:p>
          <a:p>
            <a:pPr>
              <a:defRPr>
                <a:latin typeface="+mj-lt"/>
                <a:ea typeface="+mj-ea"/>
                <a:cs typeface="+mj-cs"/>
                <a:sym typeface="Helvetica"/>
              </a:defRPr>
            </a:pPr>
            <a:r>
              <a:rPr dirty="0"/>
              <a:t>Based on mechanical properties, the topmost layer is the lithosphere.</a:t>
            </a:r>
          </a:p>
          <a:p>
            <a:pPr>
              <a:defRPr>
                <a:latin typeface="+mj-lt"/>
                <a:ea typeface="+mj-ea"/>
                <a:cs typeface="+mj-cs"/>
                <a:sym typeface="Helvetica"/>
              </a:defRPr>
            </a:pPr>
            <a:r>
              <a:rPr dirty="0"/>
              <a:t>Underneath the lithosphere is the asthenosphere.</a:t>
            </a:r>
          </a:p>
          <a:p>
            <a:pPr>
              <a:defRPr>
                <a:latin typeface="+mj-lt"/>
                <a:ea typeface="+mj-ea"/>
                <a:cs typeface="+mj-cs"/>
                <a:sym typeface="Helvetica"/>
              </a:defRPr>
            </a:pPr>
            <a:endParaRPr dirty="0"/>
          </a:p>
          <a:p>
            <a:pPr>
              <a:spcBef>
                <a:spcPts val="700"/>
              </a:spcBef>
              <a:defRPr>
                <a:latin typeface="+mj-lt"/>
                <a:ea typeface="+mj-ea"/>
                <a:cs typeface="+mj-cs"/>
                <a:sym typeface="Helvetica"/>
              </a:defRPr>
            </a:pPr>
            <a:r>
              <a:rPr lang="en-US" sz="1200" i="1" dirty="0" smtClean="0">
                <a:effectLst/>
                <a:latin typeface="+mn-lt"/>
                <a:ea typeface="+mn-ea"/>
                <a:cs typeface="+mn-cs"/>
                <a:sym typeface="Arial"/>
              </a:rPr>
              <a:t>Image credit: </a:t>
            </a:r>
          </a:p>
          <a:p>
            <a:pPr>
              <a:spcBef>
                <a:spcPts val="700"/>
              </a:spcBef>
              <a:defRPr>
                <a:latin typeface="+mj-lt"/>
                <a:ea typeface="+mj-ea"/>
                <a:cs typeface="+mj-cs"/>
                <a:sym typeface="Helvetica"/>
              </a:defRPr>
            </a:pPr>
            <a:r>
              <a:rPr lang="en-US" sz="1200" i="1" dirty="0" smtClean="0">
                <a:effectLst/>
                <a:latin typeface="+mn-lt"/>
                <a:ea typeface="+mn-ea"/>
                <a:cs typeface="+mn-cs"/>
                <a:sym typeface="Arial"/>
              </a:rPr>
              <a:t>Earth layers illustration, from USGS, retrieved on June 6, 2016 from http://pubs.usgs.gov/gip/dynamic.html [Public Domain]</a:t>
            </a:r>
            <a:r>
              <a:rPr sz="2000" dirty="0"/>
              <a:t/>
            </a:r>
            <a:br>
              <a:rPr sz="2000" dirty="0"/>
            </a:br>
            <a:endParaRPr sz="2000" dirty="0"/>
          </a:p>
        </p:txBody>
      </p:sp>
    </p:spTree>
    <p:extLst>
      <p:ext uri="{BB962C8B-B14F-4D97-AF65-F5344CB8AC3E}">
        <p14:creationId xmlns:p14="http://schemas.microsoft.com/office/powerpoint/2010/main" val="229008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marL="228600" indent="-228600">
              <a:spcBef>
                <a:spcPts val="300"/>
              </a:spcBef>
              <a:defRPr b="1">
                <a:latin typeface="Arial"/>
                <a:ea typeface="Arial"/>
                <a:cs typeface="Arial"/>
                <a:sym typeface="Arial"/>
              </a:defRPr>
            </a:pPr>
            <a:r>
              <a:t>Teacher’s Notes</a:t>
            </a:r>
          </a:p>
          <a:p>
            <a:pPr marL="228600" indent="-228600">
              <a:spcBef>
                <a:spcPts val="300"/>
              </a:spcBef>
              <a:defRPr>
                <a:latin typeface="Arial"/>
                <a:ea typeface="Arial"/>
                <a:cs typeface="Arial"/>
                <a:sym typeface="Arial"/>
              </a:defRPr>
            </a:pPr>
            <a:endParaRPr/>
          </a:p>
          <a:p>
            <a:pPr marL="228600" indent="-228600">
              <a:spcBef>
                <a:spcPts val="300"/>
              </a:spcBef>
              <a:defRPr>
                <a:latin typeface="Arial"/>
                <a:ea typeface="Arial"/>
                <a:cs typeface="Arial"/>
                <a:sym typeface="Arial"/>
              </a:defRPr>
            </a:pPr>
            <a:r>
              <a:t>Present questions to students.  Provide time for students to work in groups and then share answers as a class. </a:t>
            </a:r>
          </a:p>
          <a:p>
            <a:pPr marL="228600" indent="-228600">
              <a:spcBef>
                <a:spcPts val="300"/>
              </a:spcBef>
              <a:defRPr>
                <a:latin typeface="Arial"/>
                <a:ea typeface="Arial"/>
                <a:cs typeface="Arial"/>
                <a:sym typeface="Arial"/>
              </a:defRPr>
            </a:pPr>
            <a:endParaRPr/>
          </a:p>
          <a:p>
            <a:pPr marL="228600" indent="-228600">
              <a:spcBef>
                <a:spcPts val="300"/>
              </a:spcBef>
              <a:defRPr>
                <a:latin typeface="Arial"/>
                <a:ea typeface="Arial"/>
                <a:cs typeface="Arial"/>
                <a:sym typeface="Arial"/>
              </a:defRPr>
            </a:pPr>
            <a:r>
              <a:t>Answers to questions:</a:t>
            </a:r>
          </a:p>
          <a:p>
            <a:pPr marL="228600" indent="-228600">
              <a:spcBef>
                <a:spcPts val="300"/>
              </a:spcBef>
              <a:buSzPct val="100000"/>
              <a:buAutoNum type="arabicPeriod"/>
              <a:defRPr>
                <a:latin typeface="Arial"/>
                <a:ea typeface="Arial"/>
                <a:cs typeface="Arial"/>
                <a:sym typeface="Arial"/>
              </a:defRPr>
            </a:pPr>
            <a:r>
              <a:t>Pangaea was super-continent that existed about 237 million years ago.  Scientist believe that the break-up of Pangaea ultimately resulted in the 7 continents on the current surface of the Earth. </a:t>
            </a:r>
          </a:p>
          <a:p>
            <a:pPr marL="228600" indent="-228600">
              <a:spcBef>
                <a:spcPts val="300"/>
              </a:spcBef>
              <a:buSzPct val="100000"/>
              <a:buAutoNum type="arabicPeriod"/>
              <a:defRPr>
                <a:latin typeface="Arial"/>
                <a:ea typeface="Arial"/>
                <a:cs typeface="Arial"/>
                <a:sym typeface="Arial"/>
              </a:defRPr>
            </a:pPr>
            <a:r>
              <a:t>The theory of Continental Drift stated that the continents floated on the surface of the Earth and were not always in their current position.  Over the history of the Earth, the continents moved or drifted over the surface of the Earth to their current position. </a:t>
            </a:r>
          </a:p>
          <a:p>
            <a:pPr marL="228600" indent="-228600">
              <a:spcBef>
                <a:spcPts val="300"/>
              </a:spcBef>
              <a:buSzPct val="100000"/>
              <a:buAutoNum type="arabicPeriod"/>
              <a:defRPr>
                <a:latin typeface="Arial"/>
                <a:ea typeface="Arial"/>
                <a:cs typeface="Arial"/>
                <a:sym typeface="Arial"/>
              </a:defRPr>
            </a:pPr>
            <a:r>
              <a:t>The lithosphere is composed of the crust and the solid layer of the mantle. </a:t>
            </a:r>
          </a:p>
        </p:txBody>
      </p:sp>
    </p:spTree>
    <p:extLst>
      <p:ext uri="{BB962C8B-B14F-4D97-AF65-F5344CB8AC3E}">
        <p14:creationId xmlns:p14="http://schemas.microsoft.com/office/powerpoint/2010/main" val="56124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Image credit:</a:t>
            </a:r>
          </a:p>
          <a:p>
            <a:r>
              <a:rPr lang="en-US" sz="1200" i="1" dirty="0" smtClean="0">
                <a:effectLst/>
                <a:latin typeface="+mn-lt"/>
                <a:ea typeface="+mn-ea"/>
                <a:cs typeface="+mn-cs"/>
                <a:sym typeface="Calibri"/>
              </a:rPr>
              <a:t>Volcanic</a:t>
            </a:r>
            <a:r>
              <a:rPr lang="en-US" sz="1200" i="1" baseline="0" dirty="0" smtClean="0">
                <a:effectLst/>
                <a:latin typeface="+mn-lt"/>
                <a:ea typeface="+mn-ea"/>
                <a:cs typeface="+mn-cs"/>
                <a:sym typeface="Calibri"/>
              </a:rPr>
              <a:t> eruption </a:t>
            </a:r>
            <a:r>
              <a:rPr lang="en-US" sz="1200" i="1" dirty="0" smtClean="0">
                <a:effectLst/>
                <a:latin typeface="+mn-lt"/>
                <a:ea typeface="+mn-ea"/>
                <a:cs typeface="+mn-cs"/>
                <a:sym typeface="Calibri"/>
              </a:rPr>
              <a:t>by Jesse Adams, retrieved on June 6, 2016</a:t>
            </a:r>
            <a:r>
              <a:rPr lang="en-US" sz="1200" i="1" baseline="0" dirty="0" smtClean="0">
                <a:effectLst/>
                <a:latin typeface="+mn-lt"/>
                <a:ea typeface="+mn-ea"/>
                <a:cs typeface="+mn-cs"/>
                <a:sym typeface="Calibri"/>
              </a:rPr>
              <a:t> </a:t>
            </a:r>
            <a:r>
              <a:rPr lang="en-US" sz="1200" i="1" dirty="0" smtClean="0">
                <a:effectLst/>
                <a:latin typeface="+mn-lt"/>
                <a:ea typeface="+mn-ea"/>
                <a:cs typeface="+mn-cs"/>
                <a:sym typeface="Calibri"/>
              </a:rPr>
              <a:t>from http://www.freeimages.com/photo/eruption-1476821 [Public Domain]</a:t>
            </a:r>
            <a:endParaRPr lang="en-US" i="1" dirty="0"/>
          </a:p>
        </p:txBody>
      </p:sp>
    </p:spTree>
    <p:extLst>
      <p:ext uri="{BB962C8B-B14F-4D97-AF65-F5344CB8AC3E}">
        <p14:creationId xmlns:p14="http://schemas.microsoft.com/office/powerpoint/2010/main" val="92095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pPr marL="228600" indent="-228600">
              <a:spcBef>
                <a:spcPts val="300"/>
              </a:spcBef>
              <a:defRPr>
                <a:latin typeface="Arial"/>
                <a:ea typeface="Arial"/>
                <a:cs typeface="Arial"/>
                <a:sym typeface="Arial"/>
              </a:defRPr>
            </a:pPr>
            <a:r>
              <a:rPr b="1" dirty="0"/>
              <a:t>Teacher’s Notes</a:t>
            </a:r>
            <a:r>
              <a:rPr dirty="0"/>
              <a:t> </a:t>
            </a:r>
          </a:p>
          <a:p>
            <a:pPr marL="228600" indent="-228600">
              <a:spcBef>
                <a:spcPts val="300"/>
              </a:spcBef>
              <a:defRPr>
                <a:latin typeface="Arial"/>
                <a:ea typeface="Arial"/>
                <a:cs typeface="Arial"/>
                <a:sym typeface="Arial"/>
              </a:defRPr>
            </a:pPr>
            <a:endParaRPr dirty="0"/>
          </a:p>
          <a:p>
            <a:pPr marL="228600" indent="-228600">
              <a:spcBef>
                <a:spcPts val="300"/>
              </a:spcBef>
              <a:defRPr>
                <a:latin typeface="Arial"/>
                <a:ea typeface="Arial"/>
                <a:cs typeface="Arial"/>
                <a:sym typeface="Arial"/>
              </a:defRPr>
            </a:pPr>
            <a:r>
              <a:rPr dirty="0"/>
              <a:t>Present questions to students.  Provide time for students to work in groups and then share answers as a class. </a:t>
            </a:r>
          </a:p>
          <a:p>
            <a:pPr marL="228600" indent="-228600">
              <a:spcBef>
                <a:spcPts val="300"/>
              </a:spcBef>
              <a:defRPr>
                <a:latin typeface="Arial"/>
                <a:ea typeface="Arial"/>
                <a:cs typeface="Arial"/>
                <a:sym typeface="Arial"/>
              </a:defRPr>
            </a:pPr>
            <a:r>
              <a:rPr dirty="0"/>
              <a:t>Answers to questions:</a:t>
            </a:r>
          </a:p>
          <a:p>
            <a:pPr marL="228600" indent="-228600">
              <a:spcBef>
                <a:spcPts val="300"/>
              </a:spcBef>
              <a:buSzPct val="100000"/>
              <a:buAutoNum type="arabicPeriod"/>
              <a:defRPr>
                <a:latin typeface="Arial"/>
                <a:ea typeface="Arial"/>
                <a:cs typeface="Arial"/>
                <a:sym typeface="Arial"/>
              </a:defRPr>
            </a:pPr>
            <a:r>
              <a:rPr dirty="0"/>
              <a:t>Seven continents and four major oceans did not always exist on the surface of the planet.  Over the course of the Earth’s billion year history, the surface of the Earth changed.  At some points in time there was only one or several continents and oceans.  The seven major continents and four oceans have occurred during the “modern” history of the Earth.</a:t>
            </a:r>
          </a:p>
          <a:p>
            <a:pPr marL="228600" indent="-228600">
              <a:spcBef>
                <a:spcPts val="300"/>
              </a:spcBef>
              <a:buSzPct val="100000"/>
              <a:buAutoNum type="arabicPeriod"/>
              <a:defRPr>
                <a:latin typeface="Arial"/>
                <a:ea typeface="Arial"/>
                <a:cs typeface="Arial"/>
                <a:sym typeface="Arial"/>
              </a:defRPr>
            </a:pPr>
            <a:r>
              <a:rPr dirty="0"/>
              <a:t>Pangaea was super-continent that existed about 237 million years ago.  Scientist believe that the break-up of Pangaea ultimately resulted in the 7 continents on the current surface of the Earth. </a:t>
            </a:r>
          </a:p>
          <a:p>
            <a:pPr marL="228600" indent="-228600">
              <a:spcBef>
                <a:spcPts val="300"/>
              </a:spcBef>
              <a:buSzPct val="100000"/>
              <a:buAutoNum type="arabicPeriod"/>
              <a:defRPr>
                <a:latin typeface="Arial"/>
                <a:ea typeface="Arial"/>
                <a:cs typeface="Arial"/>
                <a:sym typeface="Arial"/>
              </a:defRPr>
            </a:pPr>
            <a:r>
              <a:rPr dirty="0"/>
              <a:t>The theory of Continental Drift stated that the continents floated on the surface of the Earth and were not always in their current position.  Over the history of the Earth, the continents moved or drifted over the surface of the Earth to their current position. </a:t>
            </a:r>
          </a:p>
          <a:p>
            <a:pPr marL="228600" indent="-228600">
              <a:spcBef>
                <a:spcPts val="300"/>
              </a:spcBef>
              <a:buSzPct val="100000"/>
              <a:buAutoNum type="arabicPeriod"/>
              <a:defRPr>
                <a:latin typeface="Arial"/>
                <a:ea typeface="Arial"/>
                <a:cs typeface="Arial"/>
                <a:sym typeface="Arial"/>
              </a:defRPr>
            </a:pPr>
            <a:r>
              <a:rPr dirty="0"/>
              <a:t>The lithosphere is the layer of solid mantle and crust that lies on top of the asthenosphere.  The asthenosphere is the layer of molten (liquid) rock that lies below the lithosphere.  </a:t>
            </a:r>
          </a:p>
          <a:p>
            <a:pPr marL="228600" indent="-228600">
              <a:spcBef>
                <a:spcPts val="300"/>
              </a:spcBef>
              <a:buSzPct val="100000"/>
              <a:buAutoNum type="arabicPeriod"/>
              <a:defRPr>
                <a:latin typeface="Arial"/>
                <a:ea typeface="Arial"/>
                <a:cs typeface="Arial"/>
                <a:sym typeface="Arial"/>
              </a:defRPr>
            </a:pPr>
            <a:r>
              <a:rPr dirty="0"/>
              <a:t>The lithosphere is composed of the crust and the solid layer of the mantle. </a:t>
            </a:r>
          </a:p>
        </p:txBody>
      </p:sp>
    </p:spTree>
    <p:extLst>
      <p:ext uri="{BB962C8B-B14F-4D97-AF65-F5344CB8AC3E}">
        <p14:creationId xmlns:p14="http://schemas.microsoft.com/office/powerpoint/2010/main" val="3546272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lnSpc>
                <a:spcPct val="80000"/>
              </a:lnSpc>
              <a:spcBef>
                <a:spcPts val="300"/>
              </a:spcBef>
              <a:defRPr>
                <a:latin typeface="Arial"/>
                <a:ea typeface="Arial"/>
                <a:cs typeface="Arial"/>
                <a:sym typeface="Arial"/>
              </a:defRPr>
            </a:pPr>
            <a:r>
              <a:rPr b="1" dirty="0"/>
              <a:t>Teacher’s Notes</a:t>
            </a:r>
            <a:r>
              <a:rPr dirty="0"/>
              <a:t> </a:t>
            </a:r>
          </a:p>
          <a:p>
            <a:pPr>
              <a:lnSpc>
                <a:spcPct val="80000"/>
              </a:lnSpc>
              <a:spcBef>
                <a:spcPts val="300"/>
              </a:spcBef>
              <a:defRPr>
                <a:latin typeface="Arial"/>
                <a:ea typeface="Arial"/>
                <a:cs typeface="Arial"/>
                <a:sym typeface="Arial"/>
              </a:defRPr>
            </a:pPr>
            <a:endParaRPr dirty="0"/>
          </a:p>
          <a:p>
            <a:pPr>
              <a:lnSpc>
                <a:spcPct val="80000"/>
              </a:lnSpc>
              <a:spcBef>
                <a:spcPts val="300"/>
              </a:spcBef>
              <a:defRPr>
                <a:latin typeface="Arial"/>
                <a:ea typeface="Arial"/>
                <a:cs typeface="Arial"/>
                <a:sym typeface="Arial"/>
              </a:defRPr>
            </a:pPr>
            <a:r>
              <a:rPr dirty="0"/>
              <a:t>In the 1960’s several scientists re-visited Alfred Wegener’s theory of Continental Drift. Two of these scientist were Harry Hess and R. </a:t>
            </a:r>
            <a:r>
              <a:rPr dirty="0" err="1"/>
              <a:t>Deitz</a:t>
            </a:r>
            <a:r>
              <a:rPr dirty="0"/>
              <a:t>. </a:t>
            </a:r>
          </a:p>
          <a:p>
            <a:pPr>
              <a:lnSpc>
                <a:spcPct val="80000"/>
              </a:lnSpc>
              <a:spcBef>
                <a:spcPts val="300"/>
              </a:spcBef>
              <a:defRPr>
                <a:latin typeface="Arial"/>
                <a:ea typeface="Arial"/>
                <a:cs typeface="Arial"/>
                <a:sym typeface="Arial"/>
              </a:defRPr>
            </a:pPr>
            <a:r>
              <a:rPr lang="en-US" dirty="0" smtClean="0"/>
              <a:t>Hess and </a:t>
            </a:r>
            <a:r>
              <a:rPr lang="en-US" dirty="0" err="1" smtClean="0"/>
              <a:t>Deitz</a:t>
            </a:r>
            <a:r>
              <a:rPr lang="en-US" baseline="0" dirty="0" smtClean="0"/>
              <a:t> </a:t>
            </a:r>
            <a:r>
              <a:rPr dirty="0" smtClean="0"/>
              <a:t>used </a:t>
            </a:r>
            <a:r>
              <a:rPr dirty="0"/>
              <a:t>sonar readings of the ocean floor, magnetic readings of the ocean floor and observation of where ocean trenches and islands were as evidence for their theory</a:t>
            </a:r>
            <a:r>
              <a:rPr dirty="0" smtClean="0"/>
              <a:t>.</a:t>
            </a:r>
            <a:endParaRPr lang="en-US" dirty="0" smtClean="0"/>
          </a:p>
          <a:p>
            <a:pPr>
              <a:lnSpc>
                <a:spcPct val="80000"/>
              </a:lnSpc>
              <a:spcBef>
                <a:spcPts val="300"/>
              </a:spcBef>
              <a:defRPr>
                <a:latin typeface="Arial"/>
                <a:ea typeface="Arial"/>
                <a:cs typeface="Arial"/>
                <a:sym typeface="Arial"/>
              </a:defRPr>
            </a:pPr>
            <a:r>
              <a:rPr dirty="0" smtClean="0"/>
              <a:t>The </a:t>
            </a:r>
            <a:r>
              <a:rPr dirty="0"/>
              <a:t>one thing that their theory did that Alfred Wegener’s did not was provide a source of the force that was able to “move” the continents.  They suggested that the source of force was convection currents of molten rock in the asthenosphere. </a:t>
            </a:r>
          </a:p>
          <a:p>
            <a:pPr>
              <a:lnSpc>
                <a:spcPct val="80000"/>
              </a:lnSpc>
              <a:spcBef>
                <a:spcPts val="300"/>
              </a:spcBef>
              <a:defRPr>
                <a:latin typeface="Arial"/>
                <a:ea typeface="Arial"/>
                <a:cs typeface="Arial"/>
                <a:sym typeface="Arial"/>
              </a:defRPr>
            </a:pPr>
            <a:endParaRPr lang="en-US" dirty="0" smtClean="0"/>
          </a:p>
          <a:p>
            <a:pPr>
              <a:lnSpc>
                <a:spcPct val="80000"/>
              </a:lnSpc>
              <a:spcBef>
                <a:spcPts val="300"/>
              </a:spcBef>
              <a:defRPr>
                <a:latin typeface="Arial"/>
                <a:ea typeface="Arial"/>
                <a:cs typeface="Arial"/>
                <a:sym typeface="Arial"/>
              </a:defRPr>
            </a:pPr>
            <a:r>
              <a:rPr dirty="0" smtClean="0"/>
              <a:t>Note</a:t>
            </a:r>
            <a:r>
              <a:rPr dirty="0"/>
              <a:t>: Currently in the field of plate tectonics there is debate as to whether the convection current in the asthenosphere is the sole driving force or whether other forces are at work.  This continues to be an area of research. </a:t>
            </a:r>
          </a:p>
          <a:p>
            <a:pPr>
              <a:lnSpc>
                <a:spcPct val="80000"/>
              </a:lnSpc>
              <a:spcBef>
                <a:spcPts val="300"/>
              </a:spcBef>
              <a:defRPr>
                <a:latin typeface="Arial"/>
                <a:ea typeface="Arial"/>
                <a:cs typeface="Arial"/>
                <a:sym typeface="Arial"/>
              </a:defRPr>
            </a:pPr>
            <a:endParaRPr lang="en-US" dirty="0" smtClean="0"/>
          </a:p>
          <a:p>
            <a:pPr>
              <a:lnSpc>
                <a:spcPct val="80000"/>
              </a:lnSpc>
              <a:spcBef>
                <a:spcPts val="300"/>
              </a:spcBef>
              <a:defRPr>
                <a:latin typeface="Arial"/>
                <a:ea typeface="Arial"/>
                <a:cs typeface="Arial"/>
                <a:sym typeface="Arial"/>
              </a:defRPr>
            </a:pPr>
            <a:r>
              <a:rPr dirty="0" smtClean="0"/>
              <a:t>Their </a:t>
            </a:r>
            <a:r>
              <a:rPr dirty="0"/>
              <a:t>theory became known as Plate Tectonics.  </a:t>
            </a:r>
          </a:p>
          <a:p>
            <a:pPr marL="171450" indent="-171450">
              <a:lnSpc>
                <a:spcPct val="80000"/>
              </a:lnSpc>
              <a:spcBef>
                <a:spcPts val="300"/>
              </a:spcBef>
              <a:buFont typeface="Arial" panose="020B0604020202020204" pitchFamily="34" charset="0"/>
              <a:buChar char="•"/>
              <a:defRPr>
                <a:latin typeface="Arial"/>
                <a:ea typeface="Arial"/>
                <a:cs typeface="Arial"/>
                <a:sym typeface="Arial"/>
              </a:defRPr>
            </a:pPr>
            <a:r>
              <a:rPr dirty="0"/>
              <a:t>The term plate was used to describe slab of rocks.</a:t>
            </a:r>
          </a:p>
          <a:p>
            <a:pPr marL="171450" indent="-171450">
              <a:lnSpc>
                <a:spcPct val="80000"/>
              </a:lnSpc>
              <a:spcBef>
                <a:spcPts val="300"/>
              </a:spcBef>
              <a:buFont typeface="Arial" panose="020B0604020202020204" pitchFamily="34" charset="0"/>
              <a:buChar char="•"/>
              <a:defRPr>
                <a:latin typeface="Arial"/>
                <a:ea typeface="Arial"/>
                <a:cs typeface="Arial"/>
                <a:sym typeface="Arial"/>
              </a:defRPr>
            </a:pPr>
            <a:r>
              <a:rPr dirty="0"/>
              <a:t>The term tectonics comes from the Greek root “to build”.</a:t>
            </a:r>
          </a:p>
          <a:p>
            <a:pPr>
              <a:lnSpc>
                <a:spcPct val="80000"/>
              </a:lnSpc>
              <a:spcBef>
                <a:spcPts val="300"/>
              </a:spcBef>
              <a:defRPr>
                <a:latin typeface="Arial"/>
                <a:ea typeface="Arial"/>
                <a:cs typeface="Arial"/>
                <a:sym typeface="Arial"/>
              </a:defRPr>
            </a:pPr>
            <a:endParaRPr lang="en-US" dirty="0" smtClean="0"/>
          </a:p>
          <a:p>
            <a:pPr>
              <a:lnSpc>
                <a:spcPct val="80000"/>
              </a:lnSpc>
              <a:spcBef>
                <a:spcPts val="300"/>
              </a:spcBef>
              <a:defRPr>
                <a:latin typeface="Arial"/>
                <a:ea typeface="Arial"/>
                <a:cs typeface="Arial"/>
                <a:sym typeface="Arial"/>
              </a:defRPr>
            </a:pPr>
            <a:r>
              <a:rPr dirty="0" smtClean="0"/>
              <a:t>Plate </a:t>
            </a:r>
            <a:r>
              <a:rPr dirty="0"/>
              <a:t>tectonics therefore refers to how the Earth’s surface is built on plates. </a:t>
            </a:r>
          </a:p>
          <a:p>
            <a:pPr>
              <a:lnSpc>
                <a:spcPct val="80000"/>
              </a:lnSpc>
              <a:spcBef>
                <a:spcPts val="300"/>
              </a:spcBef>
              <a:defRPr>
                <a:latin typeface="Arial"/>
                <a:ea typeface="Arial"/>
                <a:cs typeface="Arial"/>
                <a:sym typeface="Arial"/>
              </a:defRPr>
            </a:pPr>
            <a:endParaRPr lang="en-US" dirty="0" smtClean="0"/>
          </a:p>
          <a:p>
            <a:pPr>
              <a:lnSpc>
                <a:spcPct val="80000"/>
              </a:lnSpc>
              <a:spcBef>
                <a:spcPts val="300"/>
              </a:spcBef>
              <a:defRPr>
                <a:latin typeface="Arial"/>
                <a:ea typeface="Arial"/>
                <a:cs typeface="Arial"/>
                <a:sym typeface="Arial"/>
              </a:defRPr>
            </a:pPr>
            <a:r>
              <a:rPr dirty="0" smtClean="0"/>
              <a:t>The </a:t>
            </a:r>
            <a:r>
              <a:rPr lang="en-US" dirty="0" smtClean="0"/>
              <a:t>map </a:t>
            </a:r>
            <a:r>
              <a:rPr dirty="0" smtClean="0"/>
              <a:t>here </a:t>
            </a:r>
            <a:r>
              <a:rPr dirty="0"/>
              <a:t>shows the different tectonic plates that exist today.  Note that the plates do not correspond exactly to continents.  Rather they may include both continents and oceans and in some cases their boundaries may cut across continents. </a:t>
            </a:r>
            <a:endParaRPr lang="en-US" dirty="0" smtClean="0"/>
          </a:p>
          <a:p>
            <a:pPr>
              <a:lnSpc>
                <a:spcPct val="80000"/>
              </a:lnSpc>
              <a:spcBef>
                <a:spcPts val="300"/>
              </a:spcBef>
              <a:defRPr>
                <a:latin typeface="Arial"/>
                <a:ea typeface="Arial"/>
                <a:cs typeface="Arial"/>
                <a:sym typeface="Arial"/>
              </a:defRPr>
            </a:pPr>
            <a:endParaRPr dirty="0"/>
          </a:p>
          <a:p>
            <a:pPr>
              <a:lnSpc>
                <a:spcPct val="80000"/>
              </a:lnSpc>
              <a:spcBef>
                <a:spcPts val="300"/>
              </a:spcBef>
              <a:defRPr>
                <a:latin typeface="Arial"/>
                <a:ea typeface="Arial"/>
                <a:cs typeface="Arial"/>
                <a:sym typeface="Arial"/>
              </a:defRPr>
            </a:pPr>
            <a:r>
              <a:rPr dirty="0"/>
              <a:t>Scientists have identified 7 major plates: the African, North American, South American, Eurasian, Australian, Antarctic, and Pacific plates. Several minor plates also exist, including the Arabian, Nazca, and Philippines plates. </a:t>
            </a:r>
          </a:p>
          <a:p>
            <a:pPr>
              <a:lnSpc>
                <a:spcPct val="80000"/>
              </a:lnSpc>
              <a:spcBef>
                <a:spcPts val="300"/>
              </a:spcBef>
              <a:defRPr>
                <a:latin typeface="Arial"/>
                <a:ea typeface="Arial"/>
                <a:cs typeface="Arial"/>
                <a:sym typeface="Arial"/>
              </a:defRPr>
            </a:pPr>
            <a:endParaRPr dirty="0"/>
          </a:p>
          <a:p>
            <a:pPr>
              <a:lnSpc>
                <a:spcPct val="80000"/>
              </a:lnSpc>
              <a:spcBef>
                <a:spcPts val="300"/>
              </a:spcBef>
              <a:defRPr>
                <a:latin typeface="Arial"/>
                <a:ea typeface="Arial"/>
                <a:cs typeface="Arial"/>
                <a:sym typeface="Arial"/>
              </a:defRPr>
            </a:pPr>
            <a:r>
              <a:rPr dirty="0"/>
              <a:t/>
            </a:r>
            <a:br>
              <a:rPr dirty="0"/>
            </a:br>
            <a:r>
              <a:rPr lang="en-US" sz="1200" i="1" dirty="0" smtClean="0">
                <a:effectLst/>
                <a:latin typeface="+mn-lt"/>
                <a:ea typeface="+mn-ea"/>
                <a:cs typeface="+mn-cs"/>
                <a:sym typeface="Arial"/>
              </a:rPr>
              <a:t>Image credit: </a:t>
            </a:r>
          </a:p>
          <a:p>
            <a:pPr>
              <a:lnSpc>
                <a:spcPct val="80000"/>
              </a:lnSpc>
              <a:spcBef>
                <a:spcPts val="300"/>
              </a:spcBef>
              <a:defRPr>
                <a:latin typeface="Arial"/>
                <a:ea typeface="Arial"/>
                <a:cs typeface="Arial"/>
                <a:sym typeface="Arial"/>
              </a:defRPr>
            </a:pPr>
            <a:r>
              <a:rPr lang="en-US" sz="1200" i="1" dirty="0" smtClean="0">
                <a:effectLst/>
                <a:latin typeface="+mn-lt"/>
                <a:ea typeface="+mn-ea"/>
                <a:cs typeface="+mn-cs"/>
                <a:sym typeface="Arial"/>
              </a:rPr>
              <a:t>Tectonic plates illustration, from USGS, retrieved on June 6, 2016 from http://pubs.usgs.gov/gip/dynamic.html [Public Domain]</a:t>
            </a:r>
            <a:endParaRPr dirty="0"/>
          </a:p>
        </p:txBody>
      </p:sp>
    </p:spTree>
    <p:extLst>
      <p:ext uri="{BB962C8B-B14F-4D97-AF65-F5344CB8AC3E}">
        <p14:creationId xmlns:p14="http://schemas.microsoft.com/office/powerpoint/2010/main" val="282725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pPr>
              <a:spcBef>
                <a:spcPts val="700"/>
              </a:spcBef>
              <a:defRPr>
                <a:latin typeface="Arial"/>
                <a:ea typeface="Arial"/>
                <a:cs typeface="Arial"/>
                <a:sym typeface="Arial"/>
              </a:defRPr>
            </a:pPr>
            <a:r>
              <a:rPr b="1" dirty="0"/>
              <a:t>Teacher’s Notes</a:t>
            </a:r>
            <a:r>
              <a:rPr dirty="0"/>
              <a:t> </a:t>
            </a:r>
          </a:p>
          <a:p>
            <a:pPr>
              <a:spcBef>
                <a:spcPts val="700"/>
              </a:spcBef>
              <a:defRPr>
                <a:latin typeface="Arial"/>
                <a:ea typeface="Arial"/>
                <a:cs typeface="Arial"/>
                <a:sym typeface="Arial"/>
              </a:defRPr>
            </a:pPr>
            <a:endParaRPr dirty="0"/>
          </a:p>
          <a:p>
            <a:pPr>
              <a:spcBef>
                <a:spcPts val="700"/>
              </a:spcBef>
              <a:defRPr>
                <a:latin typeface="Arial"/>
                <a:ea typeface="Arial"/>
                <a:cs typeface="Arial"/>
                <a:sym typeface="Arial"/>
              </a:defRPr>
            </a:pPr>
            <a:r>
              <a:rPr lang="en-US" sz="1200" i="1" dirty="0" smtClean="0">
                <a:effectLst/>
                <a:latin typeface="+mn-lt"/>
                <a:ea typeface="+mn-ea"/>
                <a:cs typeface="+mn-cs"/>
                <a:sym typeface="Arial"/>
              </a:rPr>
              <a:t>Image credit: </a:t>
            </a:r>
          </a:p>
          <a:p>
            <a:pPr>
              <a:spcBef>
                <a:spcPts val="700"/>
              </a:spcBef>
              <a:defRPr>
                <a:latin typeface="Arial"/>
                <a:ea typeface="Arial"/>
                <a:cs typeface="Arial"/>
                <a:sym typeface="Arial"/>
              </a:defRPr>
            </a:pPr>
            <a:r>
              <a:rPr lang="en-US" sz="1200" i="1" dirty="0" smtClean="0">
                <a:effectLst/>
                <a:latin typeface="+mn-lt"/>
                <a:ea typeface="+mn-ea"/>
                <a:cs typeface="+mn-cs"/>
                <a:sym typeface="Arial"/>
              </a:rPr>
              <a:t>Continental Drift illustration, from USGS, retrieved on June 6 from http://pubs.usgs.gov/gip/dynamic.html [Public Domain]</a:t>
            </a:r>
            <a:endParaRPr sz="2000" dirty="0"/>
          </a:p>
        </p:txBody>
      </p:sp>
    </p:spTree>
    <p:extLst>
      <p:ext uri="{BB962C8B-B14F-4D97-AF65-F5344CB8AC3E}">
        <p14:creationId xmlns:p14="http://schemas.microsoft.com/office/powerpoint/2010/main" val="4074828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lvl="1" indent="457200">
              <a:defRPr>
                <a:latin typeface="Arial"/>
                <a:ea typeface="Arial"/>
                <a:cs typeface="Arial"/>
                <a:sym typeface="Arial"/>
              </a:defRPr>
            </a:pPr>
            <a:r>
              <a:rPr b="1" dirty="0"/>
              <a:t>Teacher’s Notes</a:t>
            </a:r>
            <a:r>
              <a:rPr dirty="0"/>
              <a:t> </a:t>
            </a:r>
          </a:p>
          <a:p>
            <a:pPr lvl="1" indent="457200">
              <a:defRPr>
                <a:latin typeface="Arial"/>
                <a:ea typeface="Arial"/>
                <a:cs typeface="Arial"/>
                <a:sym typeface="Arial"/>
              </a:defRPr>
            </a:pPr>
            <a:endParaRPr dirty="0"/>
          </a:p>
          <a:p>
            <a:pPr lvl="1" indent="457200">
              <a:defRPr>
                <a:latin typeface="Arial"/>
                <a:ea typeface="Arial"/>
                <a:cs typeface="Arial"/>
                <a:sym typeface="Arial"/>
              </a:defRPr>
            </a:pPr>
            <a:r>
              <a:rPr dirty="0"/>
              <a:t>Tectonic plates have been moving for a major part of Earth’s history and are still moving today.</a:t>
            </a:r>
          </a:p>
          <a:p>
            <a:pPr lvl="1" indent="457200">
              <a:defRPr>
                <a:latin typeface="Arial"/>
                <a:ea typeface="Arial"/>
                <a:cs typeface="Arial"/>
                <a:sym typeface="Arial"/>
              </a:defRPr>
            </a:pPr>
            <a:r>
              <a:rPr dirty="0"/>
              <a:t>Plates move at different directions and speeds.</a:t>
            </a:r>
          </a:p>
          <a:p>
            <a:pPr lvl="1" indent="457200">
              <a:defRPr>
                <a:latin typeface="Arial"/>
                <a:ea typeface="Arial"/>
                <a:cs typeface="Arial"/>
                <a:sym typeface="Arial"/>
              </a:defRPr>
            </a:pPr>
            <a:r>
              <a:rPr dirty="0"/>
              <a:t>From 2 cm to 100 cm per year.</a:t>
            </a:r>
          </a:p>
          <a:p>
            <a:pPr lvl="1" indent="457200">
              <a:defRPr>
                <a:latin typeface="Arial"/>
                <a:ea typeface="Arial"/>
                <a:cs typeface="Arial"/>
                <a:sym typeface="Arial"/>
              </a:defRPr>
            </a:pPr>
            <a:r>
              <a:rPr dirty="0"/>
              <a:t>The area where two or more plates meet is called a boundary. </a:t>
            </a:r>
          </a:p>
          <a:p>
            <a:pPr lvl="1" indent="457200">
              <a:defRPr>
                <a:latin typeface="Arial"/>
                <a:ea typeface="Arial"/>
                <a:cs typeface="Arial"/>
                <a:sym typeface="Arial"/>
              </a:defRPr>
            </a:pPr>
            <a:endParaRPr dirty="0"/>
          </a:p>
          <a:p>
            <a:pPr lvl="1" indent="457200">
              <a:defRPr>
                <a:latin typeface="Arial"/>
                <a:ea typeface="Arial"/>
                <a:cs typeface="Arial"/>
                <a:sym typeface="Arial"/>
              </a:defRPr>
            </a:pPr>
            <a:r>
              <a:rPr dirty="0"/>
              <a:t>There are different types of boundaries depending upon how the plates move.</a:t>
            </a:r>
          </a:p>
          <a:p>
            <a:pPr lvl="1" indent="457200">
              <a:defRPr>
                <a:latin typeface="Arial"/>
                <a:ea typeface="Arial"/>
                <a:cs typeface="Arial"/>
                <a:sym typeface="Arial"/>
              </a:defRPr>
            </a:pPr>
            <a:endParaRPr dirty="0"/>
          </a:p>
          <a:p>
            <a:pPr lvl="1" indent="457200">
              <a:defRPr>
                <a:latin typeface="Arial"/>
                <a:ea typeface="Arial"/>
                <a:cs typeface="Arial"/>
                <a:sym typeface="Arial"/>
              </a:defRPr>
            </a:pPr>
            <a:r>
              <a:rPr lang="en-US" sz="1200" i="1" dirty="0" smtClean="0">
                <a:effectLst/>
                <a:latin typeface="+mn-lt"/>
                <a:ea typeface="+mn-ea"/>
                <a:cs typeface="+mn-cs"/>
                <a:sym typeface="Arial"/>
              </a:rPr>
              <a:t>Image credit: </a:t>
            </a:r>
          </a:p>
          <a:p>
            <a:pPr lvl="1" indent="457200">
              <a:defRPr>
                <a:latin typeface="Arial"/>
                <a:ea typeface="Arial"/>
                <a:cs typeface="Arial"/>
                <a:sym typeface="Arial"/>
              </a:defRPr>
            </a:pPr>
            <a:r>
              <a:rPr lang="en-US" sz="1200" i="1" dirty="0" smtClean="0">
                <a:effectLst/>
                <a:latin typeface="+mn-lt"/>
                <a:ea typeface="+mn-ea"/>
                <a:cs typeface="+mn-cs"/>
                <a:sym typeface="Arial"/>
              </a:rPr>
              <a:t>Tectonic plates illustration, from USGS, retrieved on June 6 from http://pubs.usgs.gov/gip/dynamic.html [Public Domain]</a:t>
            </a:r>
            <a:endParaRPr dirty="0"/>
          </a:p>
        </p:txBody>
      </p:sp>
    </p:spTree>
    <p:extLst>
      <p:ext uri="{BB962C8B-B14F-4D97-AF65-F5344CB8AC3E}">
        <p14:creationId xmlns:p14="http://schemas.microsoft.com/office/powerpoint/2010/main" val="65883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Image credit:</a:t>
            </a:r>
          </a:p>
          <a:p>
            <a:r>
              <a:rPr lang="en-US" sz="1200" i="1" dirty="0" smtClean="0">
                <a:effectLst/>
                <a:latin typeface="+mn-lt"/>
                <a:ea typeface="+mn-ea"/>
                <a:cs typeface="+mn-cs"/>
                <a:sym typeface="Calibri"/>
              </a:rPr>
              <a:t>Volcanic</a:t>
            </a:r>
            <a:r>
              <a:rPr lang="en-US" sz="1200" i="1" baseline="0" dirty="0" smtClean="0">
                <a:effectLst/>
                <a:latin typeface="+mn-lt"/>
                <a:ea typeface="+mn-ea"/>
                <a:cs typeface="+mn-cs"/>
                <a:sym typeface="Calibri"/>
              </a:rPr>
              <a:t> eruption </a:t>
            </a:r>
            <a:r>
              <a:rPr lang="en-US" sz="1200" i="1" dirty="0" smtClean="0">
                <a:effectLst/>
                <a:latin typeface="+mn-lt"/>
                <a:ea typeface="+mn-ea"/>
                <a:cs typeface="+mn-cs"/>
                <a:sym typeface="Calibri"/>
              </a:rPr>
              <a:t>by Jesse Adams, retrieved on June 6, 2016</a:t>
            </a:r>
            <a:r>
              <a:rPr lang="en-US" sz="1200" i="1" baseline="0" dirty="0" smtClean="0">
                <a:effectLst/>
                <a:latin typeface="+mn-lt"/>
                <a:ea typeface="+mn-ea"/>
                <a:cs typeface="+mn-cs"/>
                <a:sym typeface="Calibri"/>
              </a:rPr>
              <a:t> </a:t>
            </a:r>
            <a:r>
              <a:rPr lang="en-US" sz="1200" i="1" dirty="0" smtClean="0">
                <a:effectLst/>
                <a:latin typeface="+mn-lt"/>
                <a:ea typeface="+mn-ea"/>
                <a:cs typeface="+mn-cs"/>
                <a:sym typeface="Calibri"/>
              </a:rPr>
              <a:t>from http://www.freeimages.com/photo/eruption-1476821 [Public Domain]</a:t>
            </a:r>
            <a:endParaRPr lang="en-US" i="1" dirty="0"/>
          </a:p>
        </p:txBody>
      </p:sp>
    </p:spTree>
    <p:extLst>
      <p:ext uri="{BB962C8B-B14F-4D97-AF65-F5344CB8AC3E}">
        <p14:creationId xmlns:p14="http://schemas.microsoft.com/office/powerpoint/2010/main" val="2156407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Answer</a:t>
            </a:r>
          </a:p>
          <a:p>
            <a:pPr>
              <a:defRPr>
                <a:latin typeface="Arial"/>
                <a:ea typeface="Arial"/>
                <a:cs typeface="Arial"/>
                <a:sym typeface="Arial"/>
              </a:defRPr>
            </a:pPr>
            <a:r>
              <a:rPr dirty="0"/>
              <a:t>Question 1: C</a:t>
            </a:r>
          </a:p>
        </p:txBody>
      </p:sp>
    </p:spTree>
    <p:extLst>
      <p:ext uri="{BB962C8B-B14F-4D97-AF65-F5344CB8AC3E}">
        <p14:creationId xmlns:p14="http://schemas.microsoft.com/office/powerpoint/2010/main" val="3400248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Answers</a:t>
            </a:r>
          </a:p>
          <a:p>
            <a:pPr>
              <a:defRPr>
                <a:latin typeface="Arial"/>
                <a:ea typeface="Arial"/>
                <a:cs typeface="Arial"/>
                <a:sym typeface="Arial"/>
              </a:defRPr>
            </a:pPr>
            <a:r>
              <a:rPr dirty="0"/>
              <a:t>Question 2: </a:t>
            </a:r>
            <a:r>
              <a:rPr lang="en-US" dirty="0" smtClean="0"/>
              <a:t>B</a:t>
            </a:r>
            <a:endParaRPr dirty="0"/>
          </a:p>
          <a:p>
            <a:pPr>
              <a:defRPr>
                <a:latin typeface="Arial"/>
                <a:ea typeface="Arial"/>
                <a:cs typeface="Arial"/>
                <a:sym typeface="Arial"/>
              </a:defRPr>
            </a:pPr>
            <a:r>
              <a:rPr dirty="0"/>
              <a:t>Question 3: </a:t>
            </a:r>
            <a:r>
              <a:rPr lang="en-US" dirty="0" smtClean="0"/>
              <a:t>C</a:t>
            </a:r>
            <a:endParaRPr dirty="0"/>
          </a:p>
        </p:txBody>
      </p:sp>
    </p:spTree>
    <p:extLst>
      <p:ext uri="{BB962C8B-B14F-4D97-AF65-F5344CB8AC3E}">
        <p14:creationId xmlns:p14="http://schemas.microsoft.com/office/powerpoint/2010/main" val="1517743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Answer</a:t>
            </a:r>
          </a:p>
          <a:p>
            <a:pPr>
              <a:defRPr>
                <a:latin typeface="Arial"/>
                <a:ea typeface="Arial"/>
                <a:cs typeface="Arial"/>
                <a:sym typeface="Arial"/>
              </a:defRPr>
            </a:pPr>
            <a:r>
              <a:rPr dirty="0"/>
              <a:t>Question 4: C</a:t>
            </a:r>
          </a:p>
          <a:p>
            <a:pPr>
              <a:defRPr>
                <a:latin typeface="Arial"/>
                <a:ea typeface="Arial"/>
                <a:cs typeface="Arial"/>
                <a:sym typeface="Arial"/>
              </a:defRPr>
            </a:pPr>
            <a:endParaRPr dirty="0"/>
          </a:p>
          <a:p>
            <a:pPr>
              <a:defRPr>
                <a:latin typeface="Arial"/>
                <a:ea typeface="Arial"/>
                <a:cs typeface="Arial"/>
                <a:sym typeface="Arial"/>
              </a:defRPr>
            </a:pPr>
            <a:r>
              <a:rPr lang="en-US" sz="1200" i="1" dirty="0" smtClean="0">
                <a:effectLst/>
                <a:latin typeface="+mn-lt"/>
                <a:ea typeface="+mn-ea"/>
                <a:cs typeface="+mn-cs"/>
                <a:sym typeface="Arial"/>
              </a:rPr>
              <a:t>Image credit: </a:t>
            </a:r>
          </a:p>
          <a:p>
            <a:pPr>
              <a:defRPr>
                <a:latin typeface="Arial"/>
                <a:ea typeface="Arial"/>
                <a:cs typeface="Arial"/>
                <a:sym typeface="Arial"/>
              </a:defRPr>
            </a:pPr>
            <a:r>
              <a:rPr lang="en-US" sz="1200" i="1" dirty="0" smtClean="0">
                <a:effectLst/>
                <a:latin typeface="+mn-lt"/>
                <a:ea typeface="+mn-ea"/>
                <a:cs typeface="+mn-cs"/>
                <a:sym typeface="Arial"/>
              </a:rPr>
              <a:t>Tectonic plates illustration, from USGS, retrieved on June 6, 2016 from http://pubs.usgs.gov/gip/dynamic.html [Public Domain]</a:t>
            </a:r>
            <a:endParaRPr dirty="0"/>
          </a:p>
        </p:txBody>
      </p:sp>
    </p:spTree>
    <p:extLst>
      <p:ext uri="{BB962C8B-B14F-4D97-AF65-F5344CB8AC3E}">
        <p14:creationId xmlns:p14="http://schemas.microsoft.com/office/powerpoint/2010/main" val="3006228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a:defRPr>
                <a:latin typeface="Arial"/>
                <a:ea typeface="Arial"/>
                <a:cs typeface="Arial"/>
                <a:sym typeface="Arial"/>
              </a:defRPr>
            </a:pPr>
            <a:r>
              <a:rPr b="1"/>
              <a:t>Teacher’s Notes</a:t>
            </a:r>
            <a:r>
              <a:t> </a:t>
            </a:r>
          </a:p>
          <a:p>
            <a:pPr>
              <a:defRPr>
                <a:latin typeface="Arial"/>
                <a:ea typeface="Arial"/>
                <a:cs typeface="Arial"/>
                <a:sym typeface="Arial"/>
              </a:defRPr>
            </a:pPr>
            <a:endParaRPr/>
          </a:p>
          <a:p>
            <a:pPr>
              <a:defRPr>
                <a:latin typeface="Arial"/>
                <a:ea typeface="Arial"/>
                <a:cs typeface="Arial"/>
                <a:sym typeface="Arial"/>
              </a:defRPr>
            </a:pPr>
            <a:r>
              <a:t>Answer</a:t>
            </a:r>
          </a:p>
          <a:p>
            <a:pPr>
              <a:defRPr>
                <a:latin typeface="Arial"/>
                <a:ea typeface="Arial"/>
                <a:cs typeface="Arial"/>
                <a:sym typeface="Arial"/>
              </a:defRPr>
            </a:pPr>
            <a:r>
              <a:t>Question 5: B</a:t>
            </a:r>
          </a:p>
        </p:txBody>
      </p:sp>
    </p:spTree>
    <p:extLst>
      <p:ext uri="{BB962C8B-B14F-4D97-AF65-F5344CB8AC3E}">
        <p14:creationId xmlns:p14="http://schemas.microsoft.com/office/powerpoint/2010/main" val="218823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2001424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pPr>
              <a:lnSpc>
                <a:spcPct val="90000"/>
              </a:lnSpc>
              <a:spcBef>
                <a:spcPts val="300"/>
              </a:spcBef>
              <a:defRPr>
                <a:latin typeface="Arial"/>
                <a:ea typeface="Arial"/>
                <a:cs typeface="Arial"/>
                <a:sym typeface="Arial"/>
              </a:defRPr>
            </a:pPr>
            <a:r>
              <a:rPr b="1" dirty="0"/>
              <a:t>Teacher’s Notes</a:t>
            </a:r>
            <a:r>
              <a:rPr dirty="0"/>
              <a:t> </a:t>
            </a:r>
            <a:endParaRPr lang="en-US" dirty="0" smtClean="0"/>
          </a:p>
          <a:p>
            <a:pPr>
              <a:lnSpc>
                <a:spcPct val="90000"/>
              </a:lnSpc>
              <a:spcBef>
                <a:spcPts val="300"/>
              </a:spcBef>
              <a:defRPr>
                <a:latin typeface="Arial"/>
                <a:ea typeface="Arial"/>
                <a:cs typeface="Arial"/>
                <a:sym typeface="Arial"/>
              </a:defRPr>
            </a:pPr>
            <a:r>
              <a:rPr dirty="0" smtClean="0"/>
              <a:t>Present </a:t>
            </a:r>
            <a:r>
              <a:rPr dirty="0"/>
              <a:t>questions to students.  Provide time for students to work in groups and then share answers as a class. </a:t>
            </a:r>
          </a:p>
          <a:p>
            <a:pPr>
              <a:lnSpc>
                <a:spcPct val="90000"/>
              </a:lnSpc>
              <a:spcBef>
                <a:spcPts val="300"/>
              </a:spcBef>
              <a:defRPr>
                <a:latin typeface="Arial"/>
                <a:ea typeface="Arial"/>
                <a:cs typeface="Arial"/>
                <a:sym typeface="Arial"/>
              </a:defRPr>
            </a:pPr>
            <a:endParaRPr lang="en-US" dirty="0" smtClean="0"/>
          </a:p>
          <a:p>
            <a:pPr>
              <a:lnSpc>
                <a:spcPct val="90000"/>
              </a:lnSpc>
              <a:spcBef>
                <a:spcPts val="300"/>
              </a:spcBef>
              <a:defRPr>
                <a:latin typeface="Arial"/>
                <a:ea typeface="Arial"/>
                <a:cs typeface="Arial"/>
                <a:sym typeface="Arial"/>
              </a:defRPr>
            </a:pPr>
            <a:r>
              <a:rPr dirty="0" smtClean="0"/>
              <a:t>Answers </a:t>
            </a:r>
            <a:r>
              <a:rPr dirty="0"/>
              <a:t>to </a:t>
            </a:r>
            <a:r>
              <a:rPr dirty="0" smtClean="0"/>
              <a:t>questions</a:t>
            </a:r>
            <a:r>
              <a:rPr lang="en-US" dirty="0" smtClean="0"/>
              <a:t>:</a:t>
            </a:r>
            <a:endParaRPr dirty="0"/>
          </a:p>
          <a:p>
            <a:pPr>
              <a:lnSpc>
                <a:spcPct val="90000"/>
              </a:lnSpc>
              <a:spcBef>
                <a:spcPts val="300"/>
              </a:spcBef>
              <a:defRPr>
                <a:latin typeface="Arial"/>
                <a:ea typeface="Arial"/>
                <a:cs typeface="Arial"/>
                <a:sym typeface="Arial"/>
              </a:defRPr>
            </a:pPr>
            <a:r>
              <a:rPr dirty="0"/>
              <a:t>1a. Continental Drift and Plate Tectonics were the names of two of the theories that explain why the surface of the Earth has changed over millions of years.</a:t>
            </a:r>
          </a:p>
          <a:p>
            <a:pPr>
              <a:lnSpc>
                <a:spcPct val="90000"/>
              </a:lnSpc>
              <a:spcBef>
                <a:spcPts val="300"/>
              </a:spcBef>
              <a:defRPr>
                <a:latin typeface="Arial"/>
                <a:ea typeface="Arial"/>
                <a:cs typeface="Arial"/>
                <a:sym typeface="Arial"/>
              </a:defRPr>
            </a:pPr>
            <a:r>
              <a:rPr dirty="0" smtClean="0"/>
              <a:t>1b. </a:t>
            </a:r>
            <a:r>
              <a:rPr dirty="0"/>
              <a:t>Continental Drift and Plate Tectonics both describe the movement of the continents over the history of the Earth.  They both propose that the Earth looks different today than it has in the past.  Continental drift asserts that the continents moved over the oceans but does not provide information about the force that moves the continents.  Plate tectonics suggests that there are plates or sections of lithosphere that float on top of asthenosphere.  The plate can contain oceans and continents.  Plate tectonics suggests that currents in the asthenosphere provide the force that moves the tectonic plates. </a:t>
            </a:r>
          </a:p>
          <a:p>
            <a:pPr>
              <a:lnSpc>
                <a:spcPct val="90000"/>
              </a:lnSpc>
              <a:defRPr>
                <a:latin typeface="Arial"/>
                <a:ea typeface="Arial"/>
                <a:cs typeface="Arial"/>
                <a:sym typeface="Arial"/>
              </a:defRPr>
            </a:pPr>
            <a:endParaRPr dirty="0"/>
          </a:p>
          <a:p>
            <a:pPr>
              <a:lnSpc>
                <a:spcPct val="90000"/>
              </a:lnSpc>
              <a:spcBef>
                <a:spcPts val="300"/>
              </a:spcBef>
              <a:defRPr>
                <a:latin typeface="Arial"/>
                <a:ea typeface="Arial"/>
                <a:cs typeface="Arial"/>
                <a:sym typeface="Arial"/>
              </a:defRPr>
            </a:pPr>
            <a:r>
              <a:rPr dirty="0"/>
              <a:t>2. The lithosphere is the solid portion of the crust and mantle that floats on top of the asthenosphere, one of the liquid parts of the mantle.  Tectonic plates are slabs or sections of lithosphere that float on the asthenosphere. </a:t>
            </a:r>
          </a:p>
          <a:p>
            <a:pPr>
              <a:lnSpc>
                <a:spcPct val="90000"/>
              </a:lnSpc>
              <a:defRPr>
                <a:latin typeface="Arial"/>
                <a:ea typeface="Arial"/>
                <a:cs typeface="Arial"/>
                <a:sym typeface="Arial"/>
              </a:defRPr>
            </a:pPr>
            <a:endParaRPr dirty="0"/>
          </a:p>
          <a:p>
            <a:pPr>
              <a:lnSpc>
                <a:spcPct val="90000"/>
              </a:lnSpc>
              <a:spcBef>
                <a:spcPts val="300"/>
              </a:spcBef>
            </a:pPr>
            <a:r>
              <a:rPr dirty="0">
                <a:latin typeface="Arial"/>
                <a:ea typeface="Arial"/>
                <a:cs typeface="Arial"/>
                <a:sym typeface="Arial"/>
              </a:rPr>
              <a:t>3. There are convergent, divergent and transform boundaries between tectonic plates.  At convergent boundaries, plates are moving together.  At divergent boundaries, plates are moving apart.  At transform boundaries, plates are sliding pa</a:t>
            </a:r>
            <a:r>
              <a:rPr dirty="0"/>
              <a:t>st one another. </a:t>
            </a:r>
          </a:p>
        </p:txBody>
      </p:sp>
    </p:spTree>
    <p:extLst>
      <p:ext uri="{BB962C8B-B14F-4D97-AF65-F5344CB8AC3E}">
        <p14:creationId xmlns:p14="http://schemas.microsoft.com/office/powerpoint/2010/main" val="3031963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a:defRPr>
                <a:latin typeface="Arial"/>
                <a:ea typeface="Arial"/>
                <a:cs typeface="Arial"/>
                <a:sym typeface="Arial"/>
              </a:defRPr>
            </a:pPr>
            <a:r>
              <a:rPr b="1"/>
              <a:t>Teacher’s Notes</a:t>
            </a:r>
            <a:r>
              <a:t> </a:t>
            </a:r>
          </a:p>
          <a:p>
            <a:pPr>
              <a:defRPr>
                <a:latin typeface="Arial"/>
                <a:ea typeface="Arial"/>
                <a:cs typeface="Arial"/>
                <a:sym typeface="Arial"/>
              </a:defRPr>
            </a:pPr>
            <a:endParaRPr/>
          </a:p>
          <a:p>
            <a:pPr>
              <a:defRPr>
                <a:latin typeface="Arial"/>
                <a:ea typeface="Arial"/>
                <a:cs typeface="Arial"/>
                <a:sym typeface="Arial"/>
              </a:defRPr>
            </a:pPr>
            <a:r>
              <a:t>The theory of Plate Tectonics suggests that the surface of the Earth is made up of plates or slabs of lithosphere that float on the asthenosphere, a molten, semi-solid portion of the Earth’s mantle.</a:t>
            </a:r>
          </a:p>
          <a:p>
            <a:pPr>
              <a:defRPr>
                <a:latin typeface="Arial"/>
                <a:ea typeface="Arial"/>
                <a:cs typeface="Arial"/>
                <a:sym typeface="Arial"/>
              </a:defRPr>
            </a:pPr>
            <a:r>
              <a:t>Plate Tectonics suggests that convection currents in the asthenosphere drive the movement of the tectonic plates.  But, exactly how does this happen?</a:t>
            </a:r>
          </a:p>
          <a:p>
            <a:pPr>
              <a:defRPr>
                <a:latin typeface="Arial"/>
                <a:ea typeface="Arial"/>
                <a:cs typeface="Arial"/>
                <a:sym typeface="Arial"/>
              </a:defRPr>
            </a:pPr>
            <a:r>
              <a:t>Let’s pick a starting part in the cycle to begin. </a:t>
            </a:r>
          </a:p>
          <a:p>
            <a:pPr>
              <a:defRPr>
                <a:latin typeface="Arial"/>
                <a:ea typeface="Arial"/>
                <a:cs typeface="Arial"/>
                <a:sym typeface="Arial"/>
              </a:defRPr>
            </a:pPr>
            <a:r>
              <a:t>A tectonic plate generally consists of both continental lithosphere which floats just above sea level and oceanic lithosphere which floats below sea level. </a:t>
            </a:r>
          </a:p>
          <a:p>
            <a:pPr>
              <a:defRPr>
                <a:latin typeface="Arial"/>
                <a:ea typeface="Arial"/>
                <a:cs typeface="Arial"/>
                <a:sym typeface="Arial"/>
              </a:defRPr>
            </a:pPr>
            <a:r>
              <a:t>In this diagram both the continental and oceanic lithosphere are flat. </a:t>
            </a:r>
          </a:p>
          <a:p>
            <a:pPr>
              <a:defRPr>
                <a:latin typeface="Arial"/>
                <a:ea typeface="Arial"/>
                <a:cs typeface="Arial"/>
                <a:sym typeface="Arial"/>
              </a:defRPr>
            </a:pPr>
            <a:r>
              <a:t>If both are flat and both are parts of the lithosphere, why does one section float above sea level and one float below sea level?</a:t>
            </a:r>
          </a:p>
          <a:p>
            <a:pPr>
              <a:defRPr>
                <a:latin typeface="Arial"/>
                <a:ea typeface="Arial"/>
                <a:cs typeface="Arial"/>
                <a:sym typeface="Arial"/>
              </a:defRPr>
            </a:pPr>
            <a:r>
              <a:t>(Allow students times to suggest reasons for differences.)</a:t>
            </a:r>
          </a:p>
        </p:txBody>
      </p:sp>
    </p:spTree>
    <p:extLst>
      <p:ext uri="{BB962C8B-B14F-4D97-AF65-F5344CB8AC3E}">
        <p14:creationId xmlns:p14="http://schemas.microsoft.com/office/powerpoint/2010/main" val="1735926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a:defRPr>
                <a:latin typeface="+mj-lt"/>
                <a:ea typeface="+mj-ea"/>
                <a:cs typeface="+mj-cs"/>
                <a:sym typeface="Helvetica"/>
              </a:defRPr>
            </a:pPr>
            <a:r>
              <a:rPr b="1" dirty="0"/>
              <a:t>T</a:t>
            </a:r>
            <a:r>
              <a:rPr b="1" dirty="0">
                <a:latin typeface="Arial"/>
                <a:ea typeface="Arial"/>
                <a:cs typeface="Arial"/>
                <a:sym typeface="Arial"/>
              </a:rPr>
              <a:t>eacher’s Notes</a:t>
            </a:r>
            <a:r>
              <a:rPr dirty="0">
                <a:latin typeface="Arial"/>
                <a:ea typeface="Arial"/>
                <a:cs typeface="Arial"/>
                <a:sym typeface="Arial"/>
              </a:rPr>
              <a:t> </a:t>
            </a:r>
          </a:p>
          <a:p>
            <a:pPr>
              <a:defRPr>
                <a:latin typeface="Arial"/>
                <a:ea typeface="Arial"/>
                <a:cs typeface="Arial"/>
                <a:sym typeface="Arial"/>
              </a:defRPr>
            </a:pPr>
            <a:endParaRPr dirty="0">
              <a:latin typeface="Arial"/>
              <a:ea typeface="Arial"/>
              <a:cs typeface="Arial"/>
              <a:sym typeface="Arial"/>
            </a:endParaRPr>
          </a:p>
          <a:p>
            <a:pPr>
              <a:defRPr>
                <a:latin typeface="Arial"/>
                <a:ea typeface="Arial"/>
                <a:cs typeface="Arial"/>
                <a:sym typeface="Arial"/>
              </a:defRPr>
            </a:pPr>
            <a:r>
              <a:rPr dirty="0"/>
              <a:t>The answer lies in the composition of continental and oceanic lithosphere.  Both are composed of a high percentage of igneous rock.  However, they are composed of different types of igneous rock.</a:t>
            </a:r>
          </a:p>
          <a:p>
            <a:pPr>
              <a:defRPr>
                <a:latin typeface="Arial"/>
                <a:ea typeface="Arial"/>
                <a:cs typeface="Arial"/>
                <a:sym typeface="Arial"/>
              </a:defRPr>
            </a:pPr>
            <a:r>
              <a:rPr dirty="0"/>
              <a:t>Continental lithosphere is composed of granite which is less dense than basalt, the igneous rock that composes the oceanic lithosphere. </a:t>
            </a:r>
            <a:endParaRPr lang="en-US" dirty="0" smtClean="0"/>
          </a:p>
          <a:p>
            <a:pPr>
              <a:defRPr>
                <a:latin typeface="Arial"/>
                <a:ea typeface="Arial"/>
                <a:cs typeface="Arial"/>
                <a:sym typeface="Arial"/>
              </a:defRPr>
            </a:pPr>
            <a:endParaRPr dirty="0"/>
          </a:p>
          <a:p>
            <a:pPr>
              <a:defRPr>
                <a:latin typeface="Arial"/>
                <a:ea typeface="Arial"/>
                <a:cs typeface="Arial"/>
                <a:sym typeface="Arial"/>
              </a:defRPr>
            </a:pPr>
            <a:r>
              <a:rPr dirty="0"/>
              <a:t>Both continental and oceanic lithosphere are less dense than the asthenosphere.  </a:t>
            </a:r>
            <a:r>
              <a:rPr dirty="0" smtClean="0"/>
              <a:t>Therefore </a:t>
            </a:r>
            <a:r>
              <a:rPr dirty="0"/>
              <a:t>they float on the asthenosphere rather than sinking below it into the mantle. </a:t>
            </a:r>
          </a:p>
          <a:p>
            <a:pPr>
              <a:defRPr>
                <a:latin typeface="Arial"/>
                <a:ea typeface="Arial"/>
                <a:cs typeface="Arial"/>
                <a:sym typeface="Arial"/>
              </a:defRPr>
            </a:pPr>
            <a:r>
              <a:rPr dirty="0"/>
              <a:t>However, basalt and therefore oceanic lithosphere is more dense than granite (continental lithosphere).  Therefore, the oceanic lithosphere (ocean floor) floats below sea level but continental lithosphere tends to stay above sea level. </a:t>
            </a:r>
          </a:p>
        </p:txBody>
      </p:sp>
    </p:spTree>
    <p:extLst>
      <p:ext uri="{BB962C8B-B14F-4D97-AF65-F5344CB8AC3E}">
        <p14:creationId xmlns:p14="http://schemas.microsoft.com/office/powerpoint/2010/main" val="2126851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pPr>
              <a:spcBef>
                <a:spcPts val="300"/>
              </a:spcBef>
              <a:defRPr>
                <a:latin typeface="Arial"/>
                <a:ea typeface="Arial"/>
                <a:cs typeface="Arial"/>
                <a:sym typeface="Arial"/>
              </a:defRPr>
            </a:pPr>
            <a:r>
              <a:rPr b="1" dirty="0"/>
              <a:t>Teacher’s Notes</a:t>
            </a:r>
            <a:r>
              <a:rPr dirty="0"/>
              <a:t> </a:t>
            </a:r>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So we’ve seen a section of a tectonic plate that has both oceanic and continental lithosphere.  </a:t>
            </a:r>
          </a:p>
          <a:p>
            <a:pPr>
              <a:spcBef>
                <a:spcPts val="300"/>
              </a:spcBef>
              <a:defRPr>
                <a:latin typeface="Arial"/>
                <a:ea typeface="Arial"/>
                <a:cs typeface="Arial"/>
                <a:sym typeface="Arial"/>
              </a:defRPr>
            </a:pPr>
            <a:r>
              <a:rPr dirty="0"/>
              <a:t>But how does the tectonic plate move</a:t>
            </a:r>
            <a:r>
              <a:rPr dirty="0" smtClean="0"/>
              <a:t>?</a:t>
            </a:r>
            <a:endParaRPr lang="en-US" dirty="0" smtClean="0"/>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The answer lies in understanding some of the processes associated with heat transfer.</a:t>
            </a:r>
          </a:p>
          <a:p>
            <a:pPr>
              <a:spcBef>
                <a:spcPts val="300"/>
              </a:spcBef>
              <a:defRPr>
                <a:latin typeface="Arial"/>
                <a:ea typeface="Arial"/>
                <a:cs typeface="Arial"/>
                <a:sym typeface="Arial"/>
              </a:defRPr>
            </a:pPr>
            <a:r>
              <a:rPr dirty="0"/>
              <a:t>There are radioactive elements within the Earth’s core.  As these elements decay, they produce tremendous amounts of heat. </a:t>
            </a:r>
            <a:endParaRPr lang="en-US" dirty="0" smtClean="0"/>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Heat is always transferred from areas of high heat to low heat. In this case, the core is hotter than the crust. So the direction of heat transfer is from the core outward towards the crust. </a:t>
            </a:r>
          </a:p>
          <a:p>
            <a:pPr>
              <a:spcBef>
                <a:spcPts val="300"/>
              </a:spcBef>
              <a:defRPr>
                <a:latin typeface="Arial"/>
                <a:ea typeface="Arial"/>
                <a:cs typeface="Arial"/>
                <a:sym typeface="Arial"/>
              </a:defRPr>
            </a:pPr>
            <a:r>
              <a:rPr dirty="0"/>
              <a:t>As heat is transferred from the core, it creates temperatures that are able to melt rock.  As a result the rock within the mantle is molten rock or a liquid form of rock.  </a:t>
            </a:r>
            <a:endParaRPr lang="en-US" dirty="0" smtClean="0"/>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As the molten rock within the asthenosphere is heated, it becomes less dense and rises up toward the lithosphere.  As it reaches the lithosphere, the cooler temperatures there, cool it and it begins to sink back into the lower sections of the asthenosphere. The result is a convection current of molten (liquid) rock. </a:t>
            </a:r>
            <a:endParaRPr lang="en-US" dirty="0" smtClean="0"/>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Many scientists think that this convection current and rising hot molten rock produces the force that will move tectonic plates. </a:t>
            </a:r>
          </a:p>
          <a:p>
            <a:pPr>
              <a:spcBef>
                <a:spcPts val="300"/>
              </a:spcBef>
              <a:defRPr>
                <a:latin typeface="Arial"/>
                <a:ea typeface="Arial"/>
                <a:cs typeface="Arial"/>
                <a:sym typeface="Arial"/>
              </a:defRPr>
            </a:pPr>
            <a:r>
              <a:rPr dirty="0"/>
              <a:t>Why?</a:t>
            </a:r>
          </a:p>
          <a:p>
            <a:pPr>
              <a:defRPr>
                <a:latin typeface="Arial"/>
                <a:ea typeface="Arial"/>
                <a:cs typeface="Arial"/>
                <a:sym typeface="Arial"/>
              </a:defRPr>
            </a:pPr>
            <a:endParaRPr dirty="0"/>
          </a:p>
          <a:p>
            <a:pPr>
              <a:defRPr>
                <a:latin typeface="Arial"/>
                <a:ea typeface="Arial"/>
                <a:cs typeface="Arial"/>
                <a:sym typeface="Arial"/>
              </a:defRPr>
            </a:pPr>
            <a:r>
              <a:rPr lang="en-US" sz="1200" i="1" dirty="0" smtClean="0">
                <a:effectLst/>
                <a:latin typeface="+mn-lt"/>
                <a:ea typeface="+mn-ea"/>
                <a:cs typeface="+mn-cs"/>
                <a:sym typeface="Arial"/>
              </a:rPr>
              <a:t>Image credit: </a:t>
            </a:r>
          </a:p>
          <a:p>
            <a:pPr>
              <a:defRPr>
                <a:latin typeface="Arial"/>
                <a:ea typeface="Arial"/>
                <a:cs typeface="Arial"/>
                <a:sym typeface="Arial"/>
              </a:defRPr>
            </a:pPr>
            <a:r>
              <a:rPr lang="en-US" sz="1200" i="1" dirty="0" smtClean="0">
                <a:effectLst/>
                <a:latin typeface="+mn-lt"/>
                <a:ea typeface="+mn-ea"/>
                <a:cs typeface="+mn-cs"/>
                <a:sym typeface="Arial"/>
              </a:rPr>
              <a:t>Convection currents illustration, from USGS, retrieved on June 6, 2016 from http://pubs.usgs.gov/gip/dynamic.html [Public Domain]</a:t>
            </a: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1798517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Answers</a:t>
            </a:r>
          </a:p>
          <a:p>
            <a:pPr>
              <a:defRPr>
                <a:latin typeface="Arial"/>
                <a:ea typeface="Arial"/>
                <a:cs typeface="Arial"/>
                <a:sym typeface="Arial"/>
              </a:defRPr>
            </a:pPr>
            <a:r>
              <a:rPr dirty="0"/>
              <a:t>Question 1: </a:t>
            </a:r>
            <a:r>
              <a:rPr lang="en-US" dirty="0" smtClean="0"/>
              <a:t>C</a:t>
            </a:r>
            <a:endParaRPr dirty="0"/>
          </a:p>
          <a:p>
            <a:pPr>
              <a:defRPr>
                <a:latin typeface="Arial"/>
                <a:ea typeface="Arial"/>
                <a:cs typeface="Arial"/>
                <a:sym typeface="Arial"/>
              </a:defRPr>
            </a:pPr>
            <a:r>
              <a:rPr dirty="0"/>
              <a:t>Question 2: B</a:t>
            </a:r>
          </a:p>
          <a:p>
            <a:pPr>
              <a:defRPr>
                <a:latin typeface="+mj-lt"/>
                <a:ea typeface="+mj-ea"/>
                <a:cs typeface="+mj-cs"/>
                <a:sym typeface="Helvetica"/>
              </a:defRPr>
            </a:pPr>
            <a:endParaRPr dirty="0"/>
          </a:p>
        </p:txBody>
      </p:sp>
    </p:spTree>
    <p:extLst>
      <p:ext uri="{BB962C8B-B14F-4D97-AF65-F5344CB8AC3E}">
        <p14:creationId xmlns:p14="http://schemas.microsoft.com/office/powerpoint/2010/main" val="370094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This is what the Earth looks like today.   </a:t>
            </a:r>
          </a:p>
          <a:p>
            <a:pPr>
              <a:defRPr>
                <a:latin typeface="Arial"/>
                <a:ea typeface="Arial"/>
                <a:cs typeface="Arial"/>
                <a:sym typeface="Arial"/>
              </a:defRPr>
            </a:pPr>
            <a:r>
              <a:rPr dirty="0"/>
              <a:t>It has 7 continents:  North America, South America, Africa, Europe, Australia, Asia, and Antarctica.</a:t>
            </a:r>
          </a:p>
          <a:p>
            <a:pPr>
              <a:defRPr>
                <a:latin typeface="Arial"/>
                <a:ea typeface="Arial"/>
                <a:cs typeface="Arial"/>
                <a:sym typeface="Arial"/>
              </a:defRPr>
            </a:pPr>
            <a:r>
              <a:rPr dirty="0"/>
              <a:t>and 5 major oceans: Atlantic, Pacific, Indian, Arctic, and Southern.  </a:t>
            </a:r>
          </a:p>
          <a:p>
            <a:pPr>
              <a:defRPr>
                <a:latin typeface="Arial"/>
                <a:ea typeface="Arial"/>
                <a:cs typeface="Arial"/>
                <a:sym typeface="Arial"/>
              </a:defRPr>
            </a:pPr>
            <a:endParaRPr dirty="0"/>
          </a:p>
          <a:p>
            <a:pPr>
              <a:defRPr>
                <a:latin typeface="Arial"/>
                <a:ea typeface="Arial"/>
                <a:cs typeface="Arial"/>
                <a:sym typeface="Arial"/>
              </a:defRPr>
            </a:pPr>
            <a:r>
              <a:rPr lang="en-US" i="1" dirty="0" smtClean="0"/>
              <a:t>Image credit:</a:t>
            </a:r>
          </a:p>
          <a:p>
            <a:pPr>
              <a:defRPr>
                <a:latin typeface="Arial"/>
                <a:ea typeface="Arial"/>
                <a:cs typeface="Arial"/>
                <a:sym typeface="Arial"/>
              </a:defRPr>
            </a:pPr>
            <a:r>
              <a:rPr lang="en-US" i="1" dirty="0" smtClean="0"/>
              <a:t>Present-day</a:t>
            </a:r>
            <a:r>
              <a:rPr lang="en-US" i="1" baseline="0" dirty="0" smtClean="0"/>
              <a:t> world map, from</a:t>
            </a:r>
            <a:r>
              <a:rPr lang="en-US" i="1" dirty="0" smtClean="0"/>
              <a:t> US Central</a:t>
            </a:r>
            <a:r>
              <a:rPr lang="en-US" i="1" baseline="0" dirty="0" smtClean="0"/>
              <a:t> Intelligence Agency</a:t>
            </a:r>
            <a:r>
              <a:rPr lang="en-US" i="1" dirty="0" smtClean="0"/>
              <a:t>, retrieved on August 18, 2016</a:t>
            </a:r>
            <a:r>
              <a:rPr lang="en-US" i="1" baseline="0" dirty="0" smtClean="0"/>
              <a:t> </a:t>
            </a:r>
            <a:r>
              <a:rPr lang="en-US" i="1" dirty="0" smtClean="0"/>
              <a:t>from https://commons.wikimedia.org/wiki/File:World_map_2004_CIA_large_2m.jpg [Public Domain]</a:t>
            </a:r>
            <a:endParaRPr i="1" dirty="0"/>
          </a:p>
        </p:txBody>
      </p:sp>
    </p:spTree>
    <p:extLst>
      <p:ext uri="{BB962C8B-B14F-4D97-AF65-F5344CB8AC3E}">
        <p14:creationId xmlns:p14="http://schemas.microsoft.com/office/powerpoint/2010/main" val="201917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Answer</a:t>
            </a:r>
          </a:p>
          <a:p>
            <a:pPr>
              <a:defRPr>
                <a:latin typeface="Arial"/>
                <a:ea typeface="Arial"/>
                <a:cs typeface="Arial"/>
                <a:sym typeface="Arial"/>
              </a:defRPr>
            </a:pPr>
            <a:r>
              <a:rPr dirty="0"/>
              <a:t>Question 3: D</a:t>
            </a:r>
          </a:p>
        </p:txBody>
      </p:sp>
    </p:spTree>
    <p:extLst>
      <p:ext uri="{BB962C8B-B14F-4D97-AF65-F5344CB8AC3E}">
        <p14:creationId xmlns:p14="http://schemas.microsoft.com/office/powerpoint/2010/main" val="2584014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a:defRPr>
                <a:latin typeface="Arial"/>
                <a:ea typeface="Arial"/>
                <a:cs typeface="Arial"/>
                <a:sym typeface="Arial"/>
              </a:defRPr>
            </a:pPr>
            <a:r>
              <a:rPr b="1"/>
              <a:t>Teacher’s Notes</a:t>
            </a:r>
            <a:r>
              <a:t> </a:t>
            </a:r>
          </a:p>
          <a:p>
            <a:pPr>
              <a:defRPr>
                <a:latin typeface="Arial"/>
                <a:ea typeface="Arial"/>
                <a:cs typeface="Arial"/>
                <a:sym typeface="Arial"/>
              </a:defRPr>
            </a:pPr>
            <a:endParaRPr/>
          </a:p>
          <a:p>
            <a:pPr>
              <a:defRPr>
                <a:latin typeface="Arial"/>
                <a:ea typeface="Arial"/>
                <a:cs typeface="Arial"/>
                <a:sym typeface="Arial"/>
              </a:defRPr>
            </a:pPr>
            <a:r>
              <a:t>Answers</a:t>
            </a:r>
          </a:p>
          <a:p>
            <a:pPr>
              <a:defRPr>
                <a:latin typeface="Arial"/>
                <a:ea typeface="Arial"/>
                <a:cs typeface="Arial"/>
                <a:sym typeface="Arial"/>
              </a:defRPr>
            </a:pPr>
            <a:r>
              <a:t>Question 4: D</a:t>
            </a:r>
          </a:p>
        </p:txBody>
      </p:sp>
    </p:spTree>
    <p:extLst>
      <p:ext uri="{BB962C8B-B14F-4D97-AF65-F5344CB8AC3E}">
        <p14:creationId xmlns:p14="http://schemas.microsoft.com/office/powerpoint/2010/main" val="399442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defRPr>
                <a:latin typeface="Arial"/>
                <a:ea typeface="Arial"/>
                <a:cs typeface="Arial"/>
                <a:sym typeface="Arial"/>
              </a:defRPr>
            </a:pPr>
            <a:r>
              <a:rPr b="1"/>
              <a:t>Teacher’s Notes</a:t>
            </a:r>
            <a:r>
              <a:t> </a:t>
            </a:r>
          </a:p>
          <a:p>
            <a:pPr>
              <a:defRPr>
                <a:latin typeface="Arial"/>
                <a:ea typeface="Arial"/>
                <a:cs typeface="Arial"/>
                <a:sym typeface="Arial"/>
              </a:defRPr>
            </a:pPr>
            <a:endParaRPr/>
          </a:p>
          <a:p>
            <a:pPr>
              <a:defRPr>
                <a:latin typeface="Arial"/>
                <a:ea typeface="Arial"/>
                <a:cs typeface="Arial"/>
                <a:sym typeface="Arial"/>
              </a:defRPr>
            </a:pPr>
            <a:r>
              <a:t>Answer</a:t>
            </a:r>
          </a:p>
          <a:p>
            <a:pPr>
              <a:defRPr>
                <a:latin typeface="Arial"/>
                <a:ea typeface="Arial"/>
                <a:cs typeface="Arial"/>
                <a:sym typeface="Arial"/>
              </a:defRPr>
            </a:pPr>
            <a:r>
              <a:t>Question 5: D</a:t>
            </a:r>
          </a:p>
        </p:txBody>
      </p:sp>
    </p:spTree>
    <p:extLst>
      <p:ext uri="{BB962C8B-B14F-4D97-AF65-F5344CB8AC3E}">
        <p14:creationId xmlns:p14="http://schemas.microsoft.com/office/powerpoint/2010/main" val="958724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656119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lang="en-US" dirty="0" smtClean="0"/>
              <a:t>Rifting occurs because </a:t>
            </a:r>
            <a:r>
              <a:rPr dirty="0" smtClean="0"/>
              <a:t>there </a:t>
            </a:r>
            <a:r>
              <a:rPr dirty="0"/>
              <a:t>are points in some places of the Earth’s lithosphere that the rising molten rock creates a hot spot.  That is, it heats, expands and melts the bottom of the lithosphere.  Because certain conditions such as type of rock and thickness of the lithosphere need to be in place, it doesn’t happen everywhere in the lithosphere. But it does happen. </a:t>
            </a:r>
            <a:endParaRPr lang="en-US" dirty="0" smtClean="0"/>
          </a:p>
          <a:p>
            <a:pPr>
              <a:defRPr>
                <a:latin typeface="Arial"/>
                <a:ea typeface="Arial"/>
                <a:cs typeface="Arial"/>
                <a:sym typeface="Arial"/>
              </a:defRPr>
            </a:pPr>
            <a:endParaRPr dirty="0"/>
          </a:p>
          <a:p>
            <a:pPr>
              <a:defRPr>
                <a:latin typeface="Arial"/>
                <a:ea typeface="Arial"/>
                <a:cs typeface="Arial"/>
                <a:sym typeface="Arial"/>
              </a:defRPr>
            </a:pPr>
            <a:r>
              <a:rPr dirty="0"/>
              <a:t>When a hot spot forms, the lithosphere is heated and expands.  As the lithosphere expands, magma can move from the mantle to the surface of the Earth. As more and more magma enters the lithosphere, it causes the lithosphere to swell and stretch to the point at which some of the Earth’s crust cracks.  </a:t>
            </a:r>
          </a:p>
        </p:txBody>
      </p:sp>
    </p:spTree>
    <p:extLst>
      <p:ext uri="{BB962C8B-B14F-4D97-AF65-F5344CB8AC3E}">
        <p14:creationId xmlns:p14="http://schemas.microsoft.com/office/powerpoint/2010/main" val="902314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pPr marL="228600" indent="-228600">
              <a:spcBef>
                <a:spcPts val="300"/>
              </a:spcBef>
              <a:defRPr>
                <a:latin typeface="Arial"/>
                <a:ea typeface="Arial"/>
                <a:cs typeface="Arial"/>
                <a:sym typeface="Arial"/>
              </a:defRPr>
            </a:pPr>
            <a:r>
              <a:rPr b="1"/>
              <a:t>Teacher’s Notes</a:t>
            </a:r>
            <a:r>
              <a:t> </a:t>
            </a:r>
          </a:p>
          <a:p>
            <a:pPr>
              <a:defRPr>
                <a:latin typeface="Arial"/>
                <a:ea typeface="Arial"/>
                <a:cs typeface="Arial"/>
                <a:sym typeface="Arial"/>
              </a:defRPr>
            </a:pPr>
            <a:endParaRPr/>
          </a:p>
          <a:p>
            <a:pPr>
              <a:defRPr>
                <a:latin typeface="Arial"/>
                <a:ea typeface="Arial"/>
                <a:cs typeface="Arial"/>
                <a:sym typeface="Arial"/>
              </a:defRPr>
            </a:pPr>
            <a:r>
              <a:t>As the crust cracks, the area between the two sides of the cracking crust sinks into the mantle. As a result, earthquakes occur along the rift. </a:t>
            </a:r>
          </a:p>
          <a:p>
            <a:pPr>
              <a:defRPr>
                <a:latin typeface="Arial"/>
                <a:ea typeface="Arial"/>
                <a:cs typeface="Arial"/>
                <a:sym typeface="Arial"/>
              </a:defRPr>
            </a:pPr>
            <a:r>
              <a:t>Magma rises up through cracks creating volcanoes. If enough pressure is exerted by the magma, the two sides of the crust can pull completely away from each other creating two new tectonic plates. </a:t>
            </a:r>
          </a:p>
          <a:p>
            <a:endParaRPr/>
          </a:p>
          <a:p>
            <a:endParaRPr/>
          </a:p>
        </p:txBody>
      </p:sp>
    </p:spTree>
    <p:extLst>
      <p:ext uri="{BB962C8B-B14F-4D97-AF65-F5344CB8AC3E}">
        <p14:creationId xmlns:p14="http://schemas.microsoft.com/office/powerpoint/2010/main" val="3327409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As the crust cracks, the area between the two sides of the cracking crust sinks into the mantle. As a result, earthquakes occur along the rift. </a:t>
            </a:r>
          </a:p>
          <a:p>
            <a:pPr>
              <a:defRPr>
                <a:latin typeface="Arial"/>
                <a:ea typeface="Arial"/>
                <a:cs typeface="Arial"/>
                <a:sym typeface="Arial"/>
              </a:defRPr>
            </a:pPr>
            <a:r>
              <a:rPr dirty="0"/>
              <a:t> Magma rises up through cracks creating volcanoes. If enough pressure is exerted by the magma, the two sides of the crust can pull completely away from each other creating two new tectonic plates. </a:t>
            </a:r>
          </a:p>
          <a:p>
            <a:pPr>
              <a:defRPr>
                <a:latin typeface="+mj-lt"/>
                <a:ea typeface="+mj-ea"/>
                <a:cs typeface="+mj-cs"/>
                <a:sym typeface="Helvetica"/>
              </a:defRPr>
            </a:pPr>
            <a:endParaRPr dirty="0"/>
          </a:p>
          <a:p>
            <a:endParaRPr dirty="0"/>
          </a:p>
        </p:txBody>
      </p:sp>
    </p:spTree>
    <p:extLst>
      <p:ext uri="{BB962C8B-B14F-4D97-AF65-F5344CB8AC3E}">
        <p14:creationId xmlns:p14="http://schemas.microsoft.com/office/powerpoint/2010/main" val="2614605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The upward flow of magma under the ocean often creates a series of hot spots called a rifting system. This allows a large amount of magma to rise up through the ocean floor, creating enough force to break the lithosphere and separate the continents creating two tectonic plates. The ridge of magma on the ocean floor creates the divergent boundary between two tectonic plates. It is called a </a:t>
            </a:r>
            <a:r>
              <a:rPr dirty="0" smtClean="0"/>
              <a:t>mid-ocean </a:t>
            </a:r>
            <a:r>
              <a:rPr dirty="0"/>
              <a:t>ridge. </a:t>
            </a:r>
          </a:p>
          <a:p>
            <a:pPr>
              <a:defRPr>
                <a:latin typeface="Arial"/>
                <a:ea typeface="Arial"/>
                <a:cs typeface="Arial"/>
                <a:sym typeface="Arial"/>
              </a:defRPr>
            </a:pPr>
            <a:endParaRPr dirty="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 </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Mid-Atlantic</a:t>
            </a:r>
            <a:r>
              <a:rPr lang="en-US" sz="1200" i="1" baseline="0" dirty="0" smtClean="0">
                <a:effectLst/>
                <a:latin typeface="+mn-lt"/>
                <a:ea typeface="+mn-ea"/>
                <a:cs typeface="+mn-cs"/>
                <a:sym typeface="Arial"/>
              </a:rPr>
              <a:t> Ridge map, from USGS</a:t>
            </a:r>
            <a:r>
              <a:rPr lang="en-US" sz="1200" i="1" dirty="0" smtClean="0">
                <a:effectLst/>
                <a:latin typeface="+mn-lt"/>
                <a:ea typeface="+mn-ea"/>
                <a:cs typeface="+mn-cs"/>
                <a:sym typeface="Arial"/>
              </a:rPr>
              <a:t>, retrieved on August 16, 2016 from https://commons.wikimedia.org/wiki/File:Mid-atlantic_ridge_map.png [Public Domain]</a:t>
            </a:r>
            <a:endParaRPr lang="en-US" sz="1200" dirty="0" smtClean="0">
              <a:effectLst/>
              <a:latin typeface="+mn-lt"/>
              <a:ea typeface="+mn-ea"/>
              <a:cs typeface="+mn-cs"/>
              <a:sym typeface="Arial"/>
            </a:endParaRPr>
          </a:p>
          <a:p>
            <a:pPr>
              <a:defRPr>
                <a:latin typeface="Arial"/>
                <a:ea typeface="Arial"/>
                <a:cs typeface="Arial"/>
                <a:sym typeface="Arial"/>
              </a:defRPr>
            </a:pPr>
            <a:r>
              <a:rPr dirty="0"/>
              <a:t/>
            </a:r>
            <a:br>
              <a:rPr dirty="0"/>
            </a:br>
            <a:endParaRPr dirty="0"/>
          </a:p>
        </p:txBody>
      </p:sp>
    </p:spTree>
    <p:extLst>
      <p:ext uri="{BB962C8B-B14F-4D97-AF65-F5344CB8AC3E}">
        <p14:creationId xmlns:p14="http://schemas.microsoft.com/office/powerpoint/2010/main" val="458237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pPr>
              <a:defRPr>
                <a:latin typeface="+mj-lt"/>
                <a:ea typeface="+mj-ea"/>
                <a:cs typeface="+mj-cs"/>
                <a:sym typeface="Helvetica"/>
              </a:defRPr>
            </a:pPr>
            <a:r>
              <a:rPr b="1" dirty="0"/>
              <a:t>Tea</a:t>
            </a:r>
            <a:r>
              <a:rPr b="1" dirty="0">
                <a:latin typeface="Arial"/>
                <a:ea typeface="Arial"/>
                <a:cs typeface="Arial"/>
                <a:sym typeface="Arial"/>
              </a:rPr>
              <a:t>cher’s Notes</a:t>
            </a:r>
            <a:r>
              <a:rPr dirty="0">
                <a:latin typeface="Arial"/>
                <a:ea typeface="Arial"/>
                <a:cs typeface="Arial"/>
                <a:sym typeface="Arial"/>
              </a:rPr>
              <a:t> </a:t>
            </a:r>
          </a:p>
          <a:p>
            <a:pPr>
              <a:defRPr>
                <a:latin typeface="Arial"/>
                <a:ea typeface="Arial"/>
                <a:cs typeface="Arial"/>
                <a:sym typeface="Arial"/>
              </a:defRPr>
            </a:pPr>
            <a:endParaRPr lang="en-US" dirty="0" smtClean="0">
              <a:latin typeface="Arial"/>
              <a:ea typeface="Arial"/>
              <a:cs typeface="Arial"/>
              <a:sym typeface="Arial"/>
            </a:endParaRPr>
          </a:p>
          <a:p>
            <a:pPr>
              <a:defRPr>
                <a:latin typeface="Arial"/>
                <a:ea typeface="Arial"/>
                <a:cs typeface="Arial"/>
                <a:sym typeface="Arial"/>
              </a:defRPr>
            </a:pPr>
            <a:r>
              <a:rPr lang="en-US" b="0" dirty="0" smtClean="0">
                <a:latin typeface="Arial"/>
                <a:ea typeface="Arial"/>
                <a:cs typeface="Arial"/>
                <a:sym typeface="Arial"/>
              </a:rPr>
              <a:t>The</a:t>
            </a:r>
            <a:r>
              <a:rPr lang="en-US" b="0" baseline="0" dirty="0" smtClean="0">
                <a:latin typeface="Arial"/>
                <a:ea typeface="Arial"/>
                <a:cs typeface="Arial"/>
                <a:sym typeface="Arial"/>
              </a:rPr>
              <a:t> process of magma rising and forming new rock along the two sides of a mid-ocean ridge is called seafloor spreading. As the floor spreads, continents located on either side of the divergent boundary move farther apart, allowing the ocean to expand in width.  In some locations, rift valleys along the Mid-Atlantic Ridge are over 10 kilometers wide.</a:t>
            </a:r>
          </a:p>
          <a:p>
            <a:pPr>
              <a:defRPr>
                <a:latin typeface="Arial"/>
                <a:ea typeface="Arial"/>
                <a:cs typeface="Arial"/>
                <a:sym typeface="Arial"/>
              </a:defRPr>
            </a:pPr>
            <a:endParaRPr b="0" dirty="0">
              <a:latin typeface="Arial"/>
              <a:ea typeface="Arial"/>
              <a:cs typeface="Arial"/>
              <a:sym typeface="Arial"/>
            </a:endParaRPr>
          </a:p>
          <a:p>
            <a:pPr>
              <a:defRPr>
                <a:latin typeface="Arial"/>
                <a:ea typeface="Arial"/>
                <a:cs typeface="Arial"/>
                <a:sym typeface="Arial"/>
              </a:defRPr>
            </a:pPr>
            <a:r>
              <a:rPr lang="en-US" sz="1200" i="1" dirty="0" smtClean="0">
                <a:effectLst/>
                <a:latin typeface="+mn-lt"/>
                <a:ea typeface="+mn-ea"/>
                <a:cs typeface="+mn-cs"/>
                <a:sym typeface="Arial"/>
              </a:rPr>
              <a:t>Image credit: </a:t>
            </a:r>
          </a:p>
          <a:p>
            <a:pPr>
              <a:defRPr>
                <a:latin typeface="Arial"/>
                <a:ea typeface="Arial"/>
                <a:cs typeface="Arial"/>
                <a:sym typeface="Arial"/>
              </a:defRPr>
            </a:pPr>
            <a:r>
              <a:rPr lang="en-US" sz="1200" i="1" dirty="0" smtClean="0">
                <a:effectLst/>
                <a:latin typeface="+mn-lt"/>
                <a:ea typeface="+mn-ea"/>
                <a:cs typeface="+mn-cs"/>
                <a:sym typeface="Arial"/>
              </a:rPr>
              <a:t>Seafloor</a:t>
            </a:r>
            <a:r>
              <a:rPr lang="en-US" sz="1200" i="1" baseline="0" dirty="0" smtClean="0">
                <a:effectLst/>
                <a:latin typeface="+mn-lt"/>
                <a:ea typeface="+mn-ea"/>
                <a:cs typeface="+mn-cs"/>
                <a:sym typeface="Arial"/>
              </a:rPr>
              <a:t> spreading and magnetic striping </a:t>
            </a:r>
            <a:r>
              <a:rPr lang="en-US" sz="1200" i="1" dirty="0" smtClean="0">
                <a:effectLst/>
                <a:latin typeface="+mn-lt"/>
                <a:ea typeface="+mn-ea"/>
                <a:cs typeface="+mn-cs"/>
                <a:sym typeface="Arial"/>
              </a:rPr>
              <a:t>illustration, from USGS, retrieved on June 6, 2016 from http://pubs.usgs.gov/gip/dynamic.html [Public Domain]</a:t>
            </a:r>
            <a:r>
              <a:rPr dirty="0"/>
              <a:t/>
            </a:r>
            <a:br>
              <a:rPr dirty="0"/>
            </a:br>
            <a:endParaRPr dirty="0"/>
          </a:p>
        </p:txBody>
      </p:sp>
    </p:spTree>
    <p:extLst>
      <p:ext uri="{BB962C8B-B14F-4D97-AF65-F5344CB8AC3E}">
        <p14:creationId xmlns:p14="http://schemas.microsoft.com/office/powerpoint/2010/main" val="1263322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As the Mid-Atlantic Ridge runs through Iceland, some parts of the ridge are exposed and can be seen on land as huge rifts or valleys.  In the area around </a:t>
            </a:r>
            <a:r>
              <a:rPr dirty="0" err="1"/>
              <a:t>Pingvellir</a:t>
            </a:r>
            <a:r>
              <a:rPr dirty="0"/>
              <a:t> (pronounced Thingvellir) there are deep valleys as the center of the rift drops into the surface of the Earth. At other places the rift is apparent as volcanoes. All of the triangles illustrate the active volcanoes on the island.  </a:t>
            </a:r>
            <a:endParaRPr lang="en-US" dirty="0" smtClean="0"/>
          </a:p>
          <a:p>
            <a:pPr>
              <a:defRPr>
                <a:latin typeface="Arial"/>
                <a:ea typeface="Arial"/>
                <a:cs typeface="Arial"/>
                <a:sym typeface="Arial"/>
              </a:defRPr>
            </a:pPr>
            <a:endParaRPr lang="en-US" dirty="0" smtClean="0"/>
          </a:p>
          <a:p>
            <a:pPr>
              <a:defRPr>
                <a:latin typeface="Arial"/>
                <a:ea typeface="Arial"/>
                <a:cs typeface="Arial"/>
                <a:sym typeface="Arial"/>
              </a:defRPr>
            </a:pPr>
            <a:r>
              <a:rPr lang="en-US" dirty="0" smtClean="0"/>
              <a:t>The</a:t>
            </a:r>
            <a:r>
              <a:rPr lang="en-US" baseline="0" dirty="0" smtClean="0"/>
              <a:t> formation of Iceland was the result of volcanic activity along the Mid-Atlantic Ridge. Eventually, as the lithosphere continues to stretch and sink, the rift valleys will fill with sediment and water . This will turn the rift valley back into an ocean basin across the Ridge.</a:t>
            </a:r>
            <a:endParaRPr dirty="0" smtClean="0"/>
          </a:p>
          <a:p>
            <a:pPr>
              <a:defRPr>
                <a:latin typeface="Arial"/>
                <a:ea typeface="Arial"/>
                <a:cs typeface="Arial"/>
                <a:sym typeface="Arial"/>
              </a:defRPr>
            </a:pPr>
            <a:endParaRPr dirty="0"/>
          </a:p>
          <a:p>
            <a:pPr>
              <a:defRPr>
                <a:latin typeface="Arial"/>
                <a:ea typeface="Arial"/>
                <a:cs typeface="Arial"/>
                <a:sym typeface="Arial"/>
              </a:defRPr>
            </a:pPr>
            <a:r>
              <a:rPr lang="en-US" sz="1200" i="1" dirty="0" smtClean="0">
                <a:effectLst/>
                <a:latin typeface="+mn-lt"/>
                <a:ea typeface="+mn-ea"/>
                <a:cs typeface="+mn-cs"/>
                <a:sym typeface="Arial"/>
              </a:rPr>
              <a:t>Image credit: </a:t>
            </a:r>
          </a:p>
          <a:p>
            <a:pPr>
              <a:defRPr>
                <a:latin typeface="Arial"/>
                <a:ea typeface="Arial"/>
                <a:cs typeface="Arial"/>
                <a:sym typeface="Arial"/>
              </a:defRPr>
            </a:pPr>
            <a:r>
              <a:rPr lang="en-US" sz="1200" i="1" dirty="0" smtClean="0">
                <a:effectLst/>
                <a:latin typeface="+mn-lt"/>
                <a:ea typeface="+mn-ea"/>
                <a:cs typeface="+mn-cs"/>
                <a:sym typeface="Arial"/>
              </a:rPr>
              <a:t>Mid-Atlantic</a:t>
            </a:r>
            <a:r>
              <a:rPr lang="en-US" sz="1200" i="1" baseline="0" dirty="0" smtClean="0">
                <a:effectLst/>
                <a:latin typeface="+mn-lt"/>
                <a:ea typeface="+mn-ea"/>
                <a:cs typeface="+mn-cs"/>
                <a:sym typeface="Arial"/>
              </a:rPr>
              <a:t> Ridge illustration</a:t>
            </a:r>
            <a:r>
              <a:rPr lang="en-US" sz="1200" i="1" dirty="0" smtClean="0">
                <a:effectLst/>
                <a:latin typeface="+mn-lt"/>
                <a:ea typeface="+mn-ea"/>
                <a:cs typeface="+mn-cs"/>
                <a:sym typeface="Arial"/>
              </a:rPr>
              <a:t>, from USGS, retrieved on June 6, 2016 from http://pubs.usgs.gov/gip/dynamic.html [Public Domain]</a:t>
            </a:r>
            <a:r>
              <a:rPr lang="en-US" dirty="0" smtClean="0"/>
              <a:t/>
            </a:r>
            <a:br>
              <a:rPr lang="en-US" dirty="0" smtClean="0"/>
            </a:br>
            <a:endParaRPr lang="en-US" dirty="0"/>
          </a:p>
        </p:txBody>
      </p:sp>
    </p:spTree>
    <p:extLst>
      <p:ext uri="{BB962C8B-B14F-4D97-AF65-F5344CB8AC3E}">
        <p14:creationId xmlns:p14="http://schemas.microsoft.com/office/powerpoint/2010/main" val="329271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a:latin typeface="Arial"/>
                <a:ea typeface="Arial"/>
                <a:cs typeface="Arial"/>
                <a:sym typeface="Arial"/>
              </a:defRPr>
            </a:pPr>
            <a:r>
              <a:rPr lang="en-US" dirty="0" smtClean="0"/>
              <a:t>Teacher’s Notes</a:t>
            </a:r>
          </a:p>
          <a:p>
            <a:pPr>
              <a:defRPr>
                <a:latin typeface="Arial"/>
                <a:ea typeface="Arial"/>
                <a:cs typeface="Arial"/>
                <a:sym typeface="Arial"/>
              </a:defRPr>
            </a:pPr>
            <a:endParaRPr lang="en-US" dirty="0" smtClean="0"/>
          </a:p>
          <a:p>
            <a:pPr>
              <a:defRPr>
                <a:latin typeface="Arial"/>
                <a:ea typeface="Arial"/>
                <a:cs typeface="Arial"/>
                <a:sym typeface="Arial"/>
              </a:defRPr>
            </a:pPr>
            <a:r>
              <a:rPr lang="en-US" dirty="0" smtClean="0"/>
              <a:t>This is what scientists believed the Earth looked like around 450 million years ago.</a:t>
            </a:r>
          </a:p>
          <a:p>
            <a:pPr>
              <a:defRPr>
                <a:latin typeface="Arial"/>
                <a:ea typeface="Arial"/>
                <a:cs typeface="Arial"/>
                <a:sym typeface="Arial"/>
              </a:defRPr>
            </a:pPr>
            <a:r>
              <a:rPr lang="en-US" baseline="0" dirty="0" smtClean="0"/>
              <a:t>Point out to students that the land mass that will become present-day Australia was once located </a:t>
            </a:r>
            <a:r>
              <a:rPr lang="en-US" i="1" baseline="0" dirty="0" smtClean="0"/>
              <a:t>above</a:t>
            </a:r>
            <a:r>
              <a:rPr lang="en-US" i="0" baseline="0" dirty="0" smtClean="0"/>
              <a:t> the equator</a:t>
            </a:r>
            <a:r>
              <a:rPr lang="en-US" baseline="0" dirty="0" smtClean="0"/>
              <a:t>. The Sahara Desert was once at the South Pole!</a:t>
            </a:r>
          </a:p>
          <a:p>
            <a:pPr>
              <a:defRPr>
                <a:latin typeface="Arial"/>
                <a:ea typeface="Arial"/>
                <a:cs typeface="Arial"/>
                <a:sym typeface="Arial"/>
              </a:defRPr>
            </a:pPr>
            <a:endParaRPr lang="en-US" baseline="0" dirty="0" smtClean="0"/>
          </a:p>
          <a:p>
            <a:pPr>
              <a:defRPr>
                <a:latin typeface="Arial"/>
                <a:ea typeface="Arial"/>
                <a:cs typeface="Arial"/>
                <a:sym typeface="Arial"/>
              </a:defRPr>
            </a:pPr>
            <a:endParaRPr lang="en-US" dirty="0" smtClean="0"/>
          </a:p>
          <a:p>
            <a:pPr>
              <a:defRPr>
                <a:latin typeface="Arial"/>
                <a:ea typeface="Arial"/>
                <a:cs typeface="Arial"/>
                <a:sym typeface="Arial"/>
              </a:defRPr>
            </a:pPr>
            <a:r>
              <a:rPr lang="en-US" i="1" dirty="0" smtClean="0"/>
              <a:t>Image credits:</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Ordovician Earth,</a:t>
            </a:r>
            <a:r>
              <a:rPr lang="en-US" sz="1200" i="1" baseline="0" dirty="0" smtClean="0">
                <a:effectLst/>
                <a:latin typeface="+mn-lt"/>
                <a:ea typeface="+mn-ea"/>
                <a:cs typeface="+mn-cs"/>
                <a:sym typeface="Arial"/>
              </a:rPr>
              <a:t> </a:t>
            </a:r>
            <a:r>
              <a:rPr lang="en-US" sz="1200" i="1" dirty="0" smtClean="0">
                <a:effectLst/>
                <a:latin typeface="+mn-lt"/>
                <a:ea typeface="+mn-ea"/>
                <a:cs typeface="+mn-cs"/>
                <a:sym typeface="Arial"/>
              </a:rPr>
              <a:t>by Colorado Plateau Geosystems, Inc., retrieved on August 18, 2016 from https://upload.wikimedia.org/wikipedia/commons/3/34/450Marect2.jpg [CC BY-SA 4.0 (https://creativecommons.org/licenses/by/4.0/)]</a:t>
            </a:r>
            <a:endParaRPr lang="en-US" sz="1200" dirty="0" smtClean="0">
              <a:effectLst/>
              <a:latin typeface="+mn-lt"/>
              <a:ea typeface="+mn-ea"/>
              <a:cs typeface="+mn-cs"/>
              <a:sym typeface="Arial"/>
            </a:endParaRP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endParaRPr lang="en-US" dirty="0" smtClean="0"/>
          </a:p>
          <a:p>
            <a:pPr>
              <a:defRPr>
                <a:latin typeface="Arial"/>
                <a:ea typeface="Arial"/>
                <a:cs typeface="Arial"/>
                <a:sym typeface="Arial"/>
              </a:defRPr>
            </a:pPr>
            <a:endParaRPr lang="en-US" dirty="0" smtClean="0"/>
          </a:p>
          <a:p>
            <a:pPr>
              <a:defRPr>
                <a:latin typeface="Arial"/>
                <a:ea typeface="Arial"/>
                <a:cs typeface="Arial"/>
                <a:sym typeface="Arial"/>
              </a:defRPr>
            </a:pPr>
            <a:r>
              <a:rPr lang="en-US" dirty="0" smtClean="0"/>
              <a:t/>
            </a:r>
            <a:br>
              <a:rPr lang="en-US" dirty="0" smtClean="0"/>
            </a:br>
            <a:endParaRPr lang="en-US" dirty="0"/>
          </a:p>
        </p:txBody>
      </p:sp>
    </p:spTree>
    <p:extLst>
      <p:ext uri="{BB962C8B-B14F-4D97-AF65-F5344CB8AC3E}">
        <p14:creationId xmlns:p14="http://schemas.microsoft.com/office/powerpoint/2010/main" val="3823880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This pictures shows a volcano in the East African Rift zone.  This section of land would be lower than surrounding areas as it has started to sink into the mantle. </a:t>
            </a:r>
            <a:r>
              <a:rPr lang="en-US" dirty="0" smtClean="0"/>
              <a:t>The mountain in the background is Mt. Kilimanjaro,</a:t>
            </a:r>
            <a:r>
              <a:rPr lang="en-US" baseline="0" dirty="0" smtClean="0"/>
              <a:t> one of the volcanoes in this rift zone.</a:t>
            </a:r>
            <a:endParaRPr dirty="0"/>
          </a:p>
          <a:p>
            <a:pPr>
              <a:spcBef>
                <a:spcPts val="700"/>
              </a:spcBef>
              <a:defRPr>
                <a:latin typeface="Arial"/>
                <a:ea typeface="Arial"/>
                <a:cs typeface="Arial"/>
                <a:sym typeface="Arial"/>
              </a:defRPr>
            </a:pPr>
            <a:endParaRPr lang="en-US" dirty="0" smtClean="0"/>
          </a:p>
          <a:p>
            <a:r>
              <a:rPr lang="en-US" sz="1200" i="1" dirty="0" smtClean="0">
                <a:effectLst/>
                <a:latin typeface="+mn-lt"/>
                <a:ea typeface="+mn-ea"/>
                <a:cs typeface="+mn-cs"/>
                <a:sym typeface="Calibri"/>
              </a:rPr>
              <a:t>Image</a:t>
            </a:r>
            <a:r>
              <a:rPr lang="en-US" sz="1200" i="1" baseline="0" dirty="0" smtClean="0">
                <a:effectLst/>
                <a:latin typeface="+mn-lt"/>
                <a:ea typeface="+mn-ea"/>
                <a:cs typeface="+mn-cs"/>
                <a:sym typeface="Calibri"/>
              </a:rPr>
              <a:t> credit: Kilimanjaro Volcano</a:t>
            </a:r>
            <a:r>
              <a:rPr lang="en-US" sz="1200" i="1" dirty="0" smtClean="0">
                <a:effectLst/>
                <a:latin typeface="+mn-lt"/>
                <a:ea typeface="+mn-ea"/>
                <a:cs typeface="+mn-cs"/>
                <a:sym typeface="Calibri"/>
              </a:rPr>
              <a:t> by </a:t>
            </a:r>
            <a:r>
              <a:rPr lang="en-US" sz="1200" i="1" dirty="0" err="1" smtClean="0">
                <a:effectLst/>
                <a:latin typeface="+mn-lt"/>
                <a:ea typeface="+mn-ea"/>
                <a:cs typeface="+mn-cs"/>
                <a:sym typeface="Calibri"/>
              </a:rPr>
              <a:t>Amoghavarsha</a:t>
            </a:r>
            <a:r>
              <a:rPr lang="en-US" sz="1200" i="1" dirty="0" smtClean="0">
                <a:effectLst/>
                <a:latin typeface="+mn-lt"/>
                <a:ea typeface="+mn-ea"/>
                <a:cs typeface="+mn-cs"/>
                <a:sym typeface="Calibri"/>
              </a:rPr>
              <a:t> JS amoghavarsha.com , retrieved on August 14, 2016 from https://commons.wikimedia.org/wiki/File:Elephants_at_Amboseli_national_park_against_Mount_Kilimanjaro.jpg [CC BY-SA 3.0 (https://creativecommons.org/licenses/by/3.0/)]</a:t>
            </a:r>
            <a:endParaRPr lang="en-US" sz="1200" dirty="0">
              <a:effectLst/>
              <a:latin typeface="+mn-lt"/>
              <a:ea typeface="+mn-ea"/>
              <a:cs typeface="+mn-cs"/>
              <a:sym typeface="Calibri"/>
            </a:endParaRPr>
          </a:p>
        </p:txBody>
      </p:sp>
    </p:spTree>
    <p:extLst>
      <p:ext uri="{BB962C8B-B14F-4D97-AF65-F5344CB8AC3E}">
        <p14:creationId xmlns:p14="http://schemas.microsoft.com/office/powerpoint/2010/main" val="4189364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t>Teacher’s Notes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This diagram illustrates East African Rift zone in relation to all of the other tectonic plates.  If spreading of the crust continues at the East African Rift zone, the African Plate will be split and a brand new divergent boundary formed between the east coast of Africa and the rest of Africa. </a:t>
            </a:r>
            <a:endParaRPr lang="en-US" dirty="0" smtClean="0"/>
          </a:p>
          <a:p>
            <a:pPr>
              <a:defRPr>
                <a:latin typeface="Arial"/>
                <a:ea typeface="Arial"/>
                <a:cs typeface="Arial"/>
                <a:sym typeface="Arial"/>
              </a:defRPr>
            </a:pPr>
            <a:endParaRPr lang="en-US" dirty="0" smtClean="0"/>
          </a:p>
          <a:p>
            <a:pPr algn="just">
              <a:defRPr>
                <a:latin typeface="Arial"/>
                <a:ea typeface="Arial"/>
                <a:cs typeface="Arial"/>
                <a:sym typeface="Arial"/>
              </a:defRPr>
            </a:pPr>
            <a:r>
              <a:rPr lang="en-US" sz="1200" i="1" dirty="0" smtClean="0">
                <a:effectLst/>
                <a:latin typeface="+mn-lt"/>
                <a:ea typeface="+mn-ea"/>
                <a:cs typeface="+mn-cs"/>
                <a:sym typeface="Arial"/>
              </a:rPr>
              <a:t>Image credit: Continental rift illustration, from USGS, retrieved on August 13, 2016 from http://pubs.usgs.gov/gip/dynamic/East_Africa.html  [Public Domain]</a:t>
            </a:r>
            <a:endParaRPr i="1" dirty="0"/>
          </a:p>
        </p:txBody>
      </p:sp>
    </p:spTree>
    <p:extLst>
      <p:ext uri="{BB962C8B-B14F-4D97-AF65-F5344CB8AC3E}">
        <p14:creationId xmlns:p14="http://schemas.microsoft.com/office/powerpoint/2010/main" val="279215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marL="228600" indent="-228600">
              <a:defRPr>
                <a:latin typeface="Arial"/>
                <a:ea typeface="Arial"/>
                <a:cs typeface="Arial"/>
                <a:sym typeface="Arial"/>
              </a:defRPr>
            </a:pPr>
            <a:r>
              <a:rPr b="1" dirty="0"/>
              <a:t>Teacher’s Notes</a:t>
            </a:r>
            <a:r>
              <a:rPr dirty="0"/>
              <a:t> </a:t>
            </a:r>
          </a:p>
          <a:p>
            <a:pPr marL="228600" indent="-228600">
              <a:defRPr>
                <a:latin typeface="Arial"/>
                <a:ea typeface="Arial"/>
                <a:cs typeface="Arial"/>
                <a:sym typeface="Arial"/>
              </a:defRPr>
            </a:pPr>
            <a:endParaRPr dirty="0"/>
          </a:p>
          <a:p>
            <a:pPr marL="228600" indent="-228600">
              <a:defRPr>
                <a:latin typeface="Arial"/>
                <a:ea typeface="Arial"/>
                <a:cs typeface="Arial"/>
                <a:sym typeface="Arial"/>
              </a:defRPr>
            </a:pPr>
            <a:r>
              <a:rPr dirty="0"/>
              <a:t>Answers to questions:</a:t>
            </a:r>
          </a:p>
          <a:p>
            <a:pPr marL="228600" indent="-228600">
              <a:buSzPct val="100000"/>
              <a:buAutoNum type="arabicPeriod"/>
              <a:defRPr>
                <a:latin typeface="Arial"/>
                <a:ea typeface="Arial"/>
                <a:cs typeface="Arial"/>
                <a:sym typeface="Arial"/>
              </a:defRPr>
            </a:pPr>
            <a:r>
              <a:rPr dirty="0"/>
              <a:t>There are 9 mid-oceanic ridges.  The Southeast Indian Ridge, Pacific Antarctic Ridge, East Pacific Ridge, Juan de  Fuca Ridge, Mid-Atlantic Ridge, Southwest Indian Ridge, Central Indian Ridge, one un-named ridge off the coast of Mexico, one un-named ridge off the coast of Australia.</a:t>
            </a:r>
          </a:p>
          <a:p>
            <a:pPr marL="228600" indent="-228600">
              <a:buSzPct val="100000"/>
              <a:buAutoNum type="arabicPeriod"/>
              <a:defRPr>
                <a:latin typeface="Arial"/>
                <a:ea typeface="Arial"/>
                <a:cs typeface="Arial"/>
                <a:sym typeface="Arial"/>
              </a:defRPr>
            </a:pPr>
            <a:r>
              <a:rPr dirty="0"/>
              <a:t>Mid-oceanic ridges are divergent boundaries.</a:t>
            </a:r>
          </a:p>
          <a:p>
            <a:pPr marL="228600" indent="-228600">
              <a:buSzPct val="100000"/>
              <a:buAutoNum type="arabicPeriod"/>
              <a:defRPr>
                <a:latin typeface="Arial"/>
                <a:ea typeface="Arial"/>
                <a:cs typeface="Arial"/>
                <a:sym typeface="Arial"/>
              </a:defRPr>
            </a:pPr>
            <a:r>
              <a:rPr dirty="0"/>
              <a:t>Mid-oceanic ridges are places in the ocean lithosphere (ocean floor) in which magma has pushed up into the lithosphere.  In doing so, it has caused a rift in the ocean floor and formed a series of volcanoes.  As more and more magma rises up through the rift (volcanoes), it spreads on either sides of the rift pushing the two sides of the rifts or two tectonic plates apart and building new oceanic lithosphere or ocean floor in the space between the volcano and the sides of the tectonic plates.  As more new ocean floor is created, the tectonic plates on either side of the rift continue to move farther apart.  Because continents exists as the land masses on these tectonic plates, the continents move across the surface of the Earth.   </a:t>
            </a:r>
            <a:endParaRPr lang="en-US" dirty="0" smtClean="0"/>
          </a:p>
          <a:p>
            <a:pPr marL="228600" indent="-228600">
              <a:buSzPct val="100000"/>
              <a:buAutoNum type="arabicPeriod"/>
              <a:defRPr>
                <a:latin typeface="Arial"/>
                <a:ea typeface="Arial"/>
                <a:cs typeface="Arial"/>
                <a:sym typeface="Arial"/>
              </a:defRPr>
            </a:pPr>
            <a:endParaRPr lang="en-US" dirty="0" smtClean="0"/>
          </a:p>
          <a:p>
            <a:pPr>
              <a:defRPr>
                <a:latin typeface="Arial"/>
                <a:ea typeface="Arial"/>
                <a:cs typeface="Arial"/>
                <a:sym typeface="Arial"/>
              </a:defRPr>
            </a:pPr>
            <a:r>
              <a:rPr lang="en-US" sz="1200" i="1" dirty="0" smtClean="0">
                <a:effectLst/>
                <a:latin typeface="+mn-lt"/>
                <a:ea typeface="+mn-ea"/>
                <a:cs typeface="+mn-cs"/>
                <a:sym typeface="Arial"/>
              </a:rPr>
              <a:t>Image credit: Mid-ocean</a:t>
            </a:r>
            <a:r>
              <a:rPr lang="en-US" sz="1200" i="1" baseline="0" dirty="0" smtClean="0">
                <a:effectLst/>
                <a:latin typeface="+mn-lt"/>
                <a:ea typeface="+mn-ea"/>
                <a:cs typeface="+mn-cs"/>
                <a:sym typeface="Arial"/>
              </a:rPr>
              <a:t> ridges map</a:t>
            </a:r>
            <a:r>
              <a:rPr lang="en-US" sz="1200" i="1" dirty="0" smtClean="0">
                <a:effectLst/>
                <a:latin typeface="+mn-lt"/>
                <a:ea typeface="+mn-ea"/>
                <a:cs typeface="+mn-cs"/>
                <a:sym typeface="Arial"/>
              </a:rPr>
              <a:t>, from USGS, retrieved on June 6, 2016 from http://pubs.usgs.gov/gip/dynamic.html [Public Domain]</a:t>
            </a:r>
            <a:endParaRPr lang="en-US" dirty="0"/>
          </a:p>
        </p:txBody>
      </p:sp>
    </p:spTree>
    <p:extLst>
      <p:ext uri="{BB962C8B-B14F-4D97-AF65-F5344CB8AC3E}">
        <p14:creationId xmlns:p14="http://schemas.microsoft.com/office/powerpoint/2010/main" val="65413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pPr>
              <a:defRPr>
                <a:latin typeface="+mj-lt"/>
                <a:ea typeface="+mj-ea"/>
                <a:cs typeface="+mj-cs"/>
                <a:sym typeface="Helvetica"/>
              </a:defRPr>
            </a:pPr>
            <a:r>
              <a:t>Answer </a:t>
            </a:r>
          </a:p>
          <a:p>
            <a:pPr>
              <a:defRPr>
                <a:latin typeface="+mj-lt"/>
                <a:ea typeface="+mj-ea"/>
                <a:cs typeface="+mj-cs"/>
                <a:sym typeface="Helvetica"/>
              </a:defRPr>
            </a:pPr>
            <a:r>
              <a:t>Question 1: B</a:t>
            </a:r>
          </a:p>
        </p:txBody>
      </p:sp>
    </p:spTree>
    <p:extLst>
      <p:ext uri="{BB962C8B-B14F-4D97-AF65-F5344CB8AC3E}">
        <p14:creationId xmlns:p14="http://schemas.microsoft.com/office/powerpoint/2010/main" val="77789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Answers</a:t>
            </a:r>
          </a:p>
          <a:p>
            <a:pPr>
              <a:defRPr>
                <a:latin typeface="Arial"/>
                <a:ea typeface="Arial"/>
                <a:cs typeface="Arial"/>
                <a:sym typeface="Arial"/>
              </a:defRPr>
            </a:pPr>
            <a:r>
              <a:rPr dirty="0"/>
              <a:t>Question 2: </a:t>
            </a:r>
            <a:r>
              <a:rPr lang="en-US" dirty="0" smtClean="0"/>
              <a:t>B</a:t>
            </a:r>
            <a:endParaRPr dirty="0"/>
          </a:p>
          <a:p>
            <a:pPr>
              <a:defRPr>
                <a:latin typeface="Arial"/>
                <a:ea typeface="Arial"/>
                <a:cs typeface="Arial"/>
                <a:sym typeface="Arial"/>
              </a:defRPr>
            </a:pPr>
            <a:r>
              <a:rPr dirty="0"/>
              <a:t>Question 3: </a:t>
            </a:r>
            <a:r>
              <a:rPr lang="en-US" dirty="0" smtClean="0"/>
              <a:t>D</a:t>
            </a:r>
            <a:endParaRPr dirty="0"/>
          </a:p>
        </p:txBody>
      </p:sp>
    </p:spTree>
    <p:extLst>
      <p:ext uri="{BB962C8B-B14F-4D97-AF65-F5344CB8AC3E}">
        <p14:creationId xmlns:p14="http://schemas.microsoft.com/office/powerpoint/2010/main" val="3057738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pPr marL="228600" indent="-228600">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Answer </a:t>
            </a:r>
          </a:p>
          <a:p>
            <a:pPr>
              <a:defRPr>
                <a:latin typeface="Arial"/>
                <a:ea typeface="Arial"/>
                <a:cs typeface="Arial"/>
                <a:sym typeface="Arial"/>
              </a:defRPr>
            </a:pPr>
            <a:r>
              <a:rPr dirty="0"/>
              <a:t>Question 4: </a:t>
            </a:r>
            <a:r>
              <a:rPr lang="en-US" dirty="0" smtClean="0"/>
              <a:t>C</a:t>
            </a:r>
            <a:endParaRPr dirty="0"/>
          </a:p>
          <a:p>
            <a:pPr>
              <a:defRPr>
                <a:latin typeface="Arial"/>
                <a:ea typeface="Arial"/>
                <a:cs typeface="Arial"/>
                <a:sym typeface="Arial"/>
              </a:defRPr>
            </a:pPr>
            <a:endParaRPr dirty="0"/>
          </a:p>
          <a:p>
            <a:pPr>
              <a:defRPr>
                <a:latin typeface="Arial"/>
                <a:ea typeface="Arial"/>
                <a:cs typeface="Arial"/>
                <a:sym typeface="Arial"/>
              </a:defRPr>
            </a:pPr>
            <a:r>
              <a:rPr lang="en-US" sz="1200" i="1" dirty="0" smtClean="0">
                <a:effectLst/>
                <a:latin typeface="+mn-lt"/>
                <a:ea typeface="+mn-ea"/>
                <a:cs typeface="+mn-cs"/>
                <a:sym typeface="Arial"/>
              </a:rPr>
              <a:t>Image credits:</a:t>
            </a:r>
          </a:p>
          <a:p>
            <a:pPr>
              <a:defRPr>
                <a:latin typeface="Arial"/>
                <a:ea typeface="Arial"/>
                <a:cs typeface="Arial"/>
                <a:sym typeface="Arial"/>
              </a:defRPr>
            </a:pPr>
            <a:r>
              <a:rPr lang="en-US" sz="1200" i="1" dirty="0" smtClean="0">
                <a:effectLst/>
                <a:latin typeface="+mn-lt"/>
                <a:ea typeface="+mn-ea"/>
                <a:cs typeface="+mn-cs"/>
                <a:sym typeface="Arial"/>
              </a:rPr>
              <a:t>Earthquake</a:t>
            </a:r>
            <a:r>
              <a:rPr lang="en-US" sz="1200" i="1" baseline="0" dirty="0" smtClean="0">
                <a:effectLst/>
                <a:latin typeface="+mn-lt"/>
                <a:ea typeface="+mn-ea"/>
                <a:cs typeface="+mn-cs"/>
                <a:sym typeface="Arial"/>
              </a:rPr>
              <a:t> locations map</a:t>
            </a:r>
            <a:r>
              <a:rPr lang="en-US" sz="1200" i="1" dirty="0" smtClean="0">
                <a:effectLst/>
                <a:latin typeface="+mn-lt"/>
                <a:ea typeface="+mn-ea"/>
                <a:cs typeface="+mn-cs"/>
                <a:sym typeface="Arial"/>
              </a:rPr>
              <a:t>, from A, retrieved on August 14, 2016 from https://commons.wikimedia.org/wiki/File:Quake_epicenters_1963-98_notitle.png [Public Domain]</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Tectonic plates illustration, from USGS, retrieved on June 6, 2016 from http://pubs.usgs.gov/gip/dynamic.html [Public Domain]</a:t>
            </a:r>
            <a:endParaRPr lang="en-US" dirty="0" smtClean="0"/>
          </a:p>
          <a:p>
            <a:pPr>
              <a:defRPr>
                <a:latin typeface="Arial"/>
                <a:ea typeface="Arial"/>
                <a:cs typeface="Arial"/>
                <a:sym typeface="Arial"/>
              </a:defRPr>
            </a:pPr>
            <a:endParaRPr lang="en-US" dirty="0"/>
          </a:p>
        </p:txBody>
      </p:sp>
    </p:spTree>
    <p:extLst>
      <p:ext uri="{BB962C8B-B14F-4D97-AF65-F5344CB8AC3E}">
        <p14:creationId xmlns:p14="http://schemas.microsoft.com/office/powerpoint/2010/main" val="1874428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prstGeom prst="rect">
            <a:avLst/>
          </a:prstGeom>
        </p:spPr>
        <p:txBody>
          <a:bodyPr/>
          <a:lstStyle/>
          <a:p>
            <a:endParaRPr/>
          </a:p>
        </p:txBody>
      </p:sp>
      <p:sp>
        <p:nvSpPr>
          <p:cNvPr id="559" name="Shape 559"/>
          <p:cNvSpPr>
            <a:spLocks noGrp="1"/>
          </p:cNvSpPr>
          <p:nvPr>
            <p:ph type="body" sz="quarter" idx="1"/>
          </p:nvPr>
        </p:nvSpPr>
        <p:spPr>
          <a:prstGeom prst="rect">
            <a:avLst/>
          </a:prstGeom>
        </p:spPr>
        <p:txBody>
          <a:bodyPr/>
          <a:lstStyle/>
          <a:p>
            <a:pPr marL="228600" indent="-228600">
              <a:defRPr b="1">
                <a:latin typeface="Arial"/>
                <a:ea typeface="Arial"/>
                <a:cs typeface="Arial"/>
                <a:sym typeface="Arial"/>
              </a:defRPr>
            </a:pPr>
            <a:r>
              <a:rPr dirty="0"/>
              <a:t>Teacher’s Notes</a:t>
            </a:r>
          </a:p>
          <a:p>
            <a:pPr marL="228600" indent="-228600">
              <a:defRPr>
                <a:latin typeface="Arial"/>
                <a:ea typeface="Arial"/>
                <a:cs typeface="Arial"/>
                <a:sym typeface="Arial"/>
              </a:defRPr>
            </a:pPr>
            <a:endParaRPr dirty="0"/>
          </a:p>
          <a:p>
            <a:pPr>
              <a:defRPr>
                <a:latin typeface="Arial"/>
                <a:ea typeface="Arial"/>
                <a:cs typeface="Arial"/>
                <a:sym typeface="Arial"/>
              </a:defRPr>
            </a:pPr>
            <a:r>
              <a:rPr dirty="0"/>
              <a:t>Answer</a:t>
            </a:r>
          </a:p>
          <a:p>
            <a:pPr>
              <a:defRPr>
                <a:latin typeface="Arial"/>
                <a:ea typeface="Arial"/>
                <a:cs typeface="Arial"/>
                <a:sym typeface="Arial"/>
              </a:defRPr>
            </a:pPr>
            <a:r>
              <a:rPr dirty="0"/>
              <a:t>Question 5</a:t>
            </a:r>
            <a:r>
              <a:rPr/>
              <a:t>: </a:t>
            </a:r>
            <a:r>
              <a:rPr smtClean="0"/>
              <a:t>C</a:t>
            </a:r>
            <a:endParaRPr dirty="0"/>
          </a:p>
        </p:txBody>
      </p:sp>
    </p:spTree>
    <p:extLst>
      <p:ext uri="{BB962C8B-B14F-4D97-AF65-F5344CB8AC3E}">
        <p14:creationId xmlns:p14="http://schemas.microsoft.com/office/powerpoint/2010/main" val="2277428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2922569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pPr lvl="0" indent="0">
              <a:spcBef>
                <a:spcPts val="0"/>
              </a:spcBef>
            </a:pPr>
            <a:r>
              <a:rPr lang="en-US" b="1" dirty="0" smtClean="0"/>
              <a:t>Teacher</a:t>
            </a:r>
            <a:r>
              <a:rPr lang="en-US" b="1" baseline="0" dirty="0" smtClean="0"/>
              <a:t> Notes</a:t>
            </a:r>
          </a:p>
          <a:p>
            <a:pPr lvl="0" indent="0">
              <a:spcBef>
                <a:spcPts val="0"/>
              </a:spcBef>
            </a:pPr>
            <a:endParaRPr lang="en-US" baseline="0" dirty="0" smtClean="0"/>
          </a:p>
          <a:p>
            <a:pPr lvl="0" indent="0">
              <a:spcBef>
                <a:spcPts val="0"/>
              </a:spcBef>
            </a:pPr>
            <a:r>
              <a:rPr dirty="0" smtClean="0"/>
              <a:t>C</a:t>
            </a:r>
            <a:r>
              <a:rPr dirty="0" smtClean="0">
                <a:latin typeface="+mj-lt"/>
                <a:ea typeface="+mj-ea"/>
                <a:cs typeface="+mj-cs"/>
                <a:sym typeface="Helvetica"/>
              </a:rPr>
              <a:t>reation </a:t>
            </a:r>
            <a:r>
              <a:rPr dirty="0">
                <a:latin typeface="+mj-lt"/>
                <a:ea typeface="+mj-ea"/>
                <a:cs typeface="+mj-cs"/>
                <a:sym typeface="Helvetica"/>
              </a:rPr>
              <a:t>of new ocean crust from ocean ridges can continue for tens to hundreds of millions of years.  </a:t>
            </a:r>
          </a:p>
        </p:txBody>
      </p:sp>
    </p:spTree>
    <p:extLst>
      <p:ext uri="{BB962C8B-B14F-4D97-AF65-F5344CB8AC3E}">
        <p14:creationId xmlns:p14="http://schemas.microsoft.com/office/powerpoint/2010/main" val="1611621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lvl="0" indent="0">
              <a:lnSpc>
                <a:spcPct val="90000"/>
              </a:lnSpc>
              <a:spcBef>
                <a:spcPts val="300"/>
              </a:spcBef>
              <a:defRPr>
                <a:latin typeface="+mj-lt"/>
                <a:ea typeface="+mj-ea"/>
                <a:cs typeface="+mj-cs"/>
                <a:sym typeface="Helvetica"/>
              </a:defRPr>
            </a:pPr>
            <a:r>
              <a:rPr lang="en-US" b="1" dirty="0" smtClean="0"/>
              <a:t>Teacher Notes</a:t>
            </a:r>
          </a:p>
          <a:p>
            <a:pPr lvl="0" indent="457200">
              <a:lnSpc>
                <a:spcPct val="90000"/>
              </a:lnSpc>
              <a:spcBef>
                <a:spcPts val="300"/>
              </a:spcBef>
              <a:defRPr>
                <a:latin typeface="+mj-lt"/>
                <a:ea typeface="+mj-ea"/>
                <a:cs typeface="+mj-cs"/>
                <a:sym typeface="Helvetica"/>
              </a:defRPr>
            </a:pPr>
            <a:endParaRPr lang="en-US" dirty="0" smtClean="0"/>
          </a:p>
          <a:p>
            <a:pPr lvl="0" indent="0">
              <a:lnSpc>
                <a:spcPct val="90000"/>
              </a:lnSpc>
              <a:spcBef>
                <a:spcPts val="300"/>
              </a:spcBef>
              <a:defRPr>
                <a:latin typeface="+mj-lt"/>
                <a:ea typeface="+mj-ea"/>
                <a:cs typeface="+mj-cs"/>
                <a:sym typeface="Helvetica"/>
              </a:defRPr>
            </a:pPr>
            <a:r>
              <a:rPr dirty="0" smtClean="0"/>
              <a:t>Subduction </a:t>
            </a:r>
            <a:r>
              <a:rPr dirty="0"/>
              <a:t>zones are where oceanic crust moves under the mantle.</a:t>
            </a:r>
          </a:p>
          <a:p>
            <a:pPr lvl="0" indent="0">
              <a:lnSpc>
                <a:spcPct val="90000"/>
              </a:lnSpc>
              <a:spcBef>
                <a:spcPts val="300"/>
              </a:spcBef>
              <a:defRPr>
                <a:latin typeface="+mj-lt"/>
                <a:ea typeface="+mj-ea"/>
                <a:cs typeface="+mj-cs"/>
                <a:sym typeface="Helvetica"/>
              </a:defRPr>
            </a:pPr>
            <a:r>
              <a:rPr dirty="0"/>
              <a:t>Subduction zones can occur anywhere in the ocean basin.  </a:t>
            </a:r>
            <a:endParaRPr lang="en-US" dirty="0" smtClean="0"/>
          </a:p>
          <a:p>
            <a:pPr lvl="0" indent="0">
              <a:lnSpc>
                <a:spcPct val="90000"/>
              </a:lnSpc>
              <a:spcBef>
                <a:spcPts val="300"/>
              </a:spcBef>
              <a:defRPr>
                <a:latin typeface="+mj-lt"/>
                <a:ea typeface="+mj-ea"/>
                <a:cs typeface="+mj-cs"/>
                <a:sym typeface="Helvetica"/>
              </a:defRPr>
            </a:pPr>
            <a:endParaRPr dirty="0"/>
          </a:p>
          <a:p>
            <a:pPr lvl="0" indent="0">
              <a:lnSpc>
                <a:spcPct val="90000"/>
              </a:lnSpc>
              <a:spcBef>
                <a:spcPts val="300"/>
              </a:spcBef>
              <a:defRPr>
                <a:latin typeface="+mj-lt"/>
                <a:ea typeface="+mj-ea"/>
                <a:cs typeface="+mj-cs"/>
                <a:sym typeface="Helvetica"/>
              </a:defRPr>
            </a:pPr>
            <a:r>
              <a:rPr dirty="0"/>
              <a:t>Generally see two types of locations:</a:t>
            </a:r>
          </a:p>
          <a:p>
            <a:pPr marL="171450" lvl="0" indent="-171450">
              <a:lnSpc>
                <a:spcPct val="90000"/>
              </a:lnSpc>
              <a:spcBef>
                <a:spcPts val="300"/>
              </a:spcBef>
              <a:buFont typeface="Arial" panose="020B0604020202020204" pitchFamily="34" charset="0"/>
              <a:buChar char="•"/>
              <a:defRPr>
                <a:latin typeface="+mj-lt"/>
                <a:ea typeface="+mj-ea"/>
                <a:cs typeface="+mj-cs"/>
                <a:sym typeface="Helvetica"/>
              </a:defRPr>
            </a:pPr>
            <a:r>
              <a:rPr dirty="0" smtClean="0"/>
              <a:t>inside </a:t>
            </a:r>
            <a:r>
              <a:rPr dirty="0"/>
              <a:t>an ocean </a:t>
            </a:r>
            <a:r>
              <a:rPr dirty="0" smtClean="0"/>
              <a:t>basin</a:t>
            </a:r>
            <a:endParaRPr lang="en-US" dirty="0" smtClean="0"/>
          </a:p>
          <a:p>
            <a:pPr marL="171450" lvl="0" indent="-171450">
              <a:lnSpc>
                <a:spcPct val="90000"/>
              </a:lnSpc>
              <a:spcBef>
                <a:spcPts val="300"/>
              </a:spcBef>
              <a:buFont typeface="Arial" panose="020B0604020202020204" pitchFamily="34" charset="0"/>
              <a:buChar char="•"/>
              <a:defRPr>
                <a:latin typeface="+mj-lt"/>
                <a:ea typeface="+mj-ea"/>
                <a:cs typeface="+mj-cs"/>
                <a:sym typeface="Helvetica"/>
              </a:defRPr>
            </a:pPr>
            <a:r>
              <a:rPr dirty="0" smtClean="0"/>
              <a:t>along </a:t>
            </a:r>
            <a:r>
              <a:rPr dirty="0"/>
              <a:t>the edge of the </a:t>
            </a:r>
            <a:r>
              <a:rPr dirty="0" smtClean="0"/>
              <a:t>continents</a:t>
            </a:r>
            <a:endParaRPr lang="en-US" dirty="0" smtClean="0"/>
          </a:p>
          <a:p>
            <a:pPr marL="0" lvl="0" indent="0">
              <a:lnSpc>
                <a:spcPct val="90000"/>
              </a:lnSpc>
              <a:spcBef>
                <a:spcPts val="300"/>
              </a:spcBef>
              <a:buFont typeface="Arial" panose="020B0604020202020204" pitchFamily="34" charset="0"/>
              <a:buNone/>
              <a:defRPr>
                <a:latin typeface="+mj-lt"/>
                <a:ea typeface="+mj-ea"/>
                <a:cs typeface="+mj-cs"/>
                <a:sym typeface="Helvetica"/>
              </a:defRPr>
            </a:pPr>
            <a:endParaRPr dirty="0"/>
          </a:p>
          <a:p>
            <a:pPr lvl="0" indent="0">
              <a:lnSpc>
                <a:spcPct val="90000"/>
              </a:lnSpc>
              <a:spcBef>
                <a:spcPts val="300"/>
              </a:spcBef>
              <a:defRPr>
                <a:latin typeface="+mj-lt"/>
                <a:ea typeface="+mj-ea"/>
                <a:cs typeface="+mj-cs"/>
                <a:sym typeface="Helvetica"/>
              </a:defRPr>
            </a:pPr>
            <a:r>
              <a:rPr dirty="0"/>
              <a:t>Subduction zones cause volcanic mountain building.</a:t>
            </a:r>
          </a:p>
          <a:p>
            <a:pPr lvl="0" indent="0">
              <a:lnSpc>
                <a:spcPct val="90000"/>
              </a:lnSpc>
              <a:spcBef>
                <a:spcPts val="300"/>
              </a:spcBef>
              <a:defRPr>
                <a:latin typeface="+mj-lt"/>
                <a:ea typeface="+mj-ea"/>
                <a:cs typeface="+mj-cs"/>
                <a:sym typeface="Helvetica"/>
              </a:defRPr>
            </a:pPr>
            <a:r>
              <a:rPr dirty="0"/>
              <a:t>During subduction, one side of the ocean crust is dragged down below the other side and into the mantle. As the crust thrusts in the mantle, it begins to melt forming magma.</a:t>
            </a:r>
          </a:p>
          <a:p>
            <a:pPr lvl="0" indent="0">
              <a:lnSpc>
                <a:spcPct val="90000"/>
              </a:lnSpc>
              <a:spcBef>
                <a:spcPts val="300"/>
              </a:spcBef>
              <a:defRPr>
                <a:latin typeface="+mj-lt"/>
                <a:ea typeface="+mj-ea"/>
                <a:cs typeface="+mj-cs"/>
                <a:sym typeface="Helvetica"/>
              </a:defRPr>
            </a:pPr>
            <a:r>
              <a:rPr dirty="0"/>
              <a:t>This magma rises up toward the ocean floor, breaks through the ocean lithosphere and creates a volcano and ultimately an island.</a:t>
            </a:r>
          </a:p>
          <a:p>
            <a:pPr lvl="0" indent="0">
              <a:lnSpc>
                <a:spcPct val="90000"/>
              </a:lnSpc>
              <a:defRPr>
                <a:latin typeface="+mj-lt"/>
                <a:ea typeface="+mj-ea"/>
                <a:cs typeface="+mj-cs"/>
                <a:sym typeface="Helvetica"/>
              </a:defRPr>
            </a:pPr>
            <a:endParaRPr dirty="0" smtClean="0"/>
          </a:p>
          <a:p>
            <a:pPr lvl="0" indent="0">
              <a:lnSpc>
                <a:spcPct val="90000"/>
              </a:lnSpc>
              <a:spcBef>
                <a:spcPts val="300"/>
              </a:spcBef>
              <a:defRPr>
                <a:latin typeface="+mj-lt"/>
                <a:ea typeface="+mj-ea"/>
                <a:cs typeface="+mj-cs"/>
                <a:sym typeface="Helvetica"/>
              </a:defRPr>
            </a:pPr>
            <a:r>
              <a:rPr dirty="0" smtClean="0"/>
              <a:t>Examples</a:t>
            </a:r>
            <a:r>
              <a:rPr dirty="0"/>
              <a:t>: Japan, Aleutian Island, Java, Borneo, Sumatra</a:t>
            </a:r>
            <a:br>
              <a:rPr dirty="0"/>
            </a:br>
            <a:r>
              <a:rPr dirty="0"/>
              <a:t> </a:t>
            </a:r>
          </a:p>
          <a:p>
            <a:pPr>
              <a:lnSpc>
                <a:spcPct val="90000"/>
              </a:lnSpc>
              <a:spcBef>
                <a:spcPts val="0"/>
              </a:spcBef>
              <a:defRPr>
                <a:latin typeface="+mj-lt"/>
                <a:ea typeface="+mj-ea"/>
                <a:cs typeface="+mj-cs"/>
                <a:sym typeface="Helvetica"/>
              </a:defRPr>
            </a:pPr>
            <a:r>
              <a:rPr dirty="0"/>
              <a:t>As soon as the island is formed, weathering and erosion processes begin. Sediment slides down the island to the edge of the ocean. Some is subducted along the trench of the two ocean plates. </a:t>
            </a:r>
            <a:endParaRPr lang="en-US" dirty="0" smtClean="0"/>
          </a:p>
          <a:p>
            <a:pPr>
              <a:lnSpc>
                <a:spcPct val="90000"/>
              </a:lnSpc>
              <a:spcBef>
                <a:spcPts val="0"/>
              </a:spcBef>
              <a:defRPr>
                <a:latin typeface="+mj-lt"/>
                <a:ea typeface="+mj-ea"/>
                <a:cs typeface="+mj-cs"/>
                <a:sym typeface="Helvetica"/>
              </a:defRPr>
            </a:pPr>
            <a:endParaRPr dirty="0"/>
          </a:p>
          <a:p>
            <a:pPr>
              <a:lnSpc>
                <a:spcPct val="90000"/>
              </a:lnSpc>
              <a:spcBef>
                <a:spcPts val="0"/>
              </a:spcBef>
              <a:defRPr>
                <a:latin typeface="+mj-lt"/>
                <a:ea typeface="+mj-ea"/>
                <a:cs typeface="+mj-cs"/>
                <a:sym typeface="Helvetica"/>
              </a:defRPr>
            </a:pPr>
            <a:r>
              <a:rPr b="1" dirty="0"/>
              <a:t>Subduction occurs only with oceanic crust, not continental crust.  Why? </a:t>
            </a:r>
          </a:p>
          <a:p>
            <a:pPr lvl="1" indent="457200">
              <a:lnSpc>
                <a:spcPct val="90000"/>
              </a:lnSpc>
              <a:spcBef>
                <a:spcPts val="300"/>
              </a:spcBef>
              <a:defRPr>
                <a:latin typeface="+mj-lt"/>
                <a:ea typeface="+mj-ea"/>
                <a:cs typeface="+mj-cs"/>
                <a:sym typeface="Helvetica"/>
              </a:defRPr>
            </a:pPr>
            <a:r>
              <a:rPr dirty="0"/>
              <a:t>(Because oceanic crust (lithosphere) is more dense than continental lithosphere.  The density of continental lithosphere is such that it cannot sink into the mantle)</a:t>
            </a:r>
          </a:p>
          <a:p>
            <a:pPr>
              <a:lnSpc>
                <a:spcPct val="90000"/>
              </a:lnSpc>
              <a:defRPr>
                <a:latin typeface="+mj-lt"/>
                <a:ea typeface="+mj-ea"/>
                <a:cs typeface="+mj-cs"/>
                <a:sym typeface="Helvetica"/>
              </a:defRPr>
            </a:pPr>
            <a:endParaRPr dirty="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 Oceanic</a:t>
            </a:r>
            <a:r>
              <a:rPr lang="en-US" sz="1200" i="1" baseline="0" dirty="0" smtClean="0">
                <a:effectLst/>
                <a:latin typeface="+mn-lt"/>
                <a:ea typeface="+mn-ea"/>
                <a:cs typeface="+mn-cs"/>
                <a:sym typeface="Arial"/>
              </a:rPr>
              <a:t> crust-oceanic crust subduction zone </a:t>
            </a:r>
            <a:r>
              <a:rPr lang="en-US" sz="1200" i="1" dirty="0" smtClean="0">
                <a:effectLst/>
                <a:latin typeface="+mn-lt"/>
                <a:ea typeface="+mn-ea"/>
                <a:cs typeface="+mn-cs"/>
                <a:sym typeface="Arial"/>
              </a:rPr>
              <a:t>illustration, from USGS, retrieved on June 6, 2016 from http://pubs.usgs.gov/gip/dynamic.html [Public Domain]</a:t>
            </a:r>
            <a:endParaRPr lang="en-US" dirty="0" smtClean="0"/>
          </a:p>
        </p:txBody>
      </p:sp>
    </p:spTree>
    <p:extLst>
      <p:ext uri="{BB962C8B-B14F-4D97-AF65-F5344CB8AC3E}">
        <p14:creationId xmlns:p14="http://schemas.microsoft.com/office/powerpoint/2010/main" val="2124781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This is what scientists believe the Earth looked like </a:t>
            </a:r>
            <a:r>
              <a:rPr dirty="0" smtClean="0"/>
              <a:t>2</a:t>
            </a:r>
            <a:r>
              <a:rPr lang="en-US" dirty="0" smtClean="0"/>
              <a:t>40</a:t>
            </a:r>
            <a:r>
              <a:rPr dirty="0" smtClean="0"/>
              <a:t> </a:t>
            </a:r>
            <a:r>
              <a:rPr dirty="0"/>
              <a:t>million years ago.</a:t>
            </a:r>
          </a:p>
          <a:p>
            <a:pPr>
              <a:defRPr>
                <a:latin typeface="Arial"/>
                <a:ea typeface="Arial"/>
                <a:cs typeface="Arial"/>
                <a:sym typeface="Arial"/>
              </a:defRPr>
            </a:pPr>
            <a:r>
              <a:rPr lang="en-US" dirty="0" smtClean="0"/>
              <a:t>In the 210</a:t>
            </a:r>
            <a:r>
              <a:rPr lang="en-US" baseline="0" dirty="0" smtClean="0"/>
              <a:t> million years that have passed since the Earth resembled the previous slide, the landmasses came together to form the </a:t>
            </a:r>
            <a:r>
              <a:rPr lang="en-US" dirty="0" smtClean="0"/>
              <a:t>supercontinent</a:t>
            </a:r>
            <a:r>
              <a:rPr lang="en-US" baseline="0" dirty="0" smtClean="0"/>
              <a:t> </a:t>
            </a:r>
            <a:r>
              <a:rPr lang="en-US" dirty="0" smtClean="0"/>
              <a:t>Pangaea (pronounced “Pan-gee-ah”). At this point, Pangaea</a:t>
            </a:r>
            <a:r>
              <a:rPr lang="en-US" baseline="0" dirty="0" smtClean="0"/>
              <a:t> has begun to separate into multiple continents. </a:t>
            </a:r>
          </a:p>
          <a:p>
            <a:pPr>
              <a:defRPr>
                <a:latin typeface="Arial"/>
                <a:ea typeface="Arial"/>
                <a:cs typeface="Arial"/>
                <a:sym typeface="Arial"/>
              </a:defRPr>
            </a:pPr>
            <a:endParaRPr lang="en-US" baseline="0" dirty="0" smtClean="0"/>
          </a:p>
          <a:p>
            <a:pPr>
              <a:defRPr>
                <a:latin typeface="Arial"/>
                <a:ea typeface="Arial"/>
                <a:cs typeface="Arial"/>
                <a:sym typeface="Arial"/>
              </a:defRPr>
            </a:pPr>
            <a:r>
              <a:rPr lang="en-US" baseline="0" dirty="0" smtClean="0"/>
              <a:t>Point out to students that but  the section of the supercontinent that will split into South America and Africa has moved northward. However, the region of Africa where the Sahara Desert will be located is still below the equator at this point. Students should also observe that the regions of land that will become the continents we know today are close to being in their current locations.</a:t>
            </a:r>
            <a:endParaRPr dirty="0"/>
          </a:p>
          <a:p>
            <a:pPr>
              <a:defRPr>
                <a:latin typeface="Arial"/>
                <a:ea typeface="Arial"/>
                <a:cs typeface="Arial"/>
                <a:sym typeface="Arial"/>
              </a:defRPr>
            </a:pPr>
            <a:endParaRPr dirty="0"/>
          </a:p>
          <a:p>
            <a:pPr>
              <a:defRPr>
                <a:latin typeface="Arial"/>
                <a:ea typeface="Arial"/>
                <a:cs typeface="Arial"/>
                <a:sym typeface="Arial"/>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Triassic Earth, by Colorado Plateau Geosystems, </a:t>
            </a:r>
            <a:r>
              <a:rPr lang="en-US" sz="1200" i="1" dirty="0" err="1" smtClean="0">
                <a:effectLst/>
                <a:latin typeface="+mn-lt"/>
                <a:ea typeface="+mn-ea"/>
                <a:cs typeface="+mn-cs"/>
                <a:sym typeface="Arial"/>
              </a:rPr>
              <a:t>Inc</a:t>
            </a:r>
            <a:r>
              <a:rPr lang="en-US" sz="1200" i="1" dirty="0" smtClean="0">
                <a:effectLst/>
                <a:latin typeface="+mn-lt"/>
                <a:ea typeface="+mn-ea"/>
                <a:cs typeface="+mn-cs"/>
                <a:sym typeface="Arial"/>
              </a:rPr>
              <a:t>, retrieved on August 18, 2016 from https://commons.wikimedia.org/wiki/File:240Marect2.jpg [CC BY-SA 4.0 (https://creativecommons.org/licenses/by/4.0/)]</a:t>
            </a:r>
          </a:p>
        </p:txBody>
      </p:sp>
    </p:spTree>
    <p:extLst>
      <p:ext uri="{BB962C8B-B14F-4D97-AF65-F5344CB8AC3E}">
        <p14:creationId xmlns:p14="http://schemas.microsoft.com/office/powerpoint/2010/main" val="634675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pPr marL="0" marR="0" lvl="1" indent="0" defTabSz="914400" eaLnBrk="1" fontAlgn="auto" latinLnBrk="0" hangingPunct="1">
              <a:lnSpc>
                <a:spcPct val="100000"/>
              </a:lnSpc>
              <a:spcBef>
                <a:spcPts val="400"/>
              </a:spcBef>
              <a:spcAft>
                <a:spcPts val="0"/>
              </a:spcAft>
              <a:buClrTx/>
              <a:buSzTx/>
              <a:buFontTx/>
              <a:buNone/>
              <a:tabLst/>
              <a:defRPr>
                <a:latin typeface="+mj-lt"/>
                <a:ea typeface="+mj-ea"/>
                <a:cs typeface="+mj-cs"/>
                <a:sym typeface="Helvetica"/>
              </a:defRPr>
            </a:pPr>
            <a:r>
              <a:rPr lang="en-US" sz="1200" b="1" dirty="0" smtClean="0">
                <a:latin typeface="+mn-lt"/>
                <a:ea typeface="+mn-ea"/>
                <a:cs typeface="+mn-cs"/>
                <a:sym typeface="Helvetica"/>
              </a:rPr>
              <a:t>Teacher Notes:</a:t>
            </a:r>
          </a:p>
          <a:p>
            <a:pPr lvl="1" indent="0">
              <a:defRPr>
                <a:latin typeface="+mj-lt"/>
                <a:ea typeface="+mj-ea"/>
                <a:cs typeface="+mj-cs"/>
                <a:sym typeface="Helvetica"/>
              </a:defRPr>
            </a:pPr>
            <a:r>
              <a:rPr dirty="0" smtClean="0"/>
              <a:t>Examples</a:t>
            </a:r>
            <a:r>
              <a:rPr dirty="0"/>
              <a:t>: </a:t>
            </a:r>
          </a:p>
          <a:p>
            <a:pPr marL="171450" lvl="1" indent="-171450">
              <a:buFont typeface="Arial" panose="020B0604020202020204" pitchFamily="34" charset="0"/>
              <a:buChar char="•"/>
              <a:defRPr>
                <a:latin typeface="+mj-lt"/>
                <a:ea typeface="+mj-ea"/>
                <a:cs typeface="+mj-cs"/>
                <a:sym typeface="Helvetica"/>
              </a:defRPr>
            </a:pPr>
            <a:r>
              <a:rPr dirty="0" smtClean="0"/>
              <a:t>Andes </a:t>
            </a:r>
            <a:r>
              <a:rPr dirty="0"/>
              <a:t>in South America,</a:t>
            </a:r>
          </a:p>
          <a:p>
            <a:pPr marL="171450" lvl="1" indent="-171450">
              <a:buFont typeface="Arial" panose="020B0604020202020204" pitchFamily="34" charset="0"/>
              <a:buChar char="•"/>
              <a:defRPr>
                <a:latin typeface="+mj-lt"/>
                <a:ea typeface="+mj-ea"/>
                <a:cs typeface="+mj-cs"/>
                <a:sym typeface="Helvetica"/>
              </a:defRPr>
            </a:pPr>
            <a:r>
              <a:rPr dirty="0" smtClean="0"/>
              <a:t>Cascades </a:t>
            </a:r>
            <a:r>
              <a:rPr dirty="0"/>
              <a:t>in Washington and Oregon</a:t>
            </a:r>
          </a:p>
          <a:p>
            <a:pPr marL="171450" indent="-171450">
              <a:buFont typeface="Arial" panose="020B0604020202020204" pitchFamily="34" charset="0"/>
              <a:buChar char="•"/>
              <a:defRPr>
                <a:latin typeface="+mj-lt"/>
                <a:ea typeface="+mj-ea"/>
                <a:cs typeface="+mj-cs"/>
                <a:sym typeface="Helvetica"/>
              </a:defRPr>
            </a:pPr>
            <a:r>
              <a:rPr dirty="0" smtClean="0"/>
              <a:t>Alps </a:t>
            </a:r>
            <a:r>
              <a:rPr dirty="0"/>
              <a:t>in Europe</a:t>
            </a:r>
          </a:p>
          <a:p>
            <a:pPr marL="171450" indent="-171450">
              <a:buFont typeface="Arial" panose="020B0604020202020204" pitchFamily="34" charset="0"/>
              <a:buChar char="•"/>
              <a:defRPr>
                <a:latin typeface="+mj-lt"/>
                <a:ea typeface="+mj-ea"/>
                <a:cs typeface="+mj-cs"/>
                <a:sym typeface="Helvetica"/>
              </a:defRPr>
            </a:pPr>
            <a:r>
              <a:rPr dirty="0" smtClean="0"/>
              <a:t>Pontic </a:t>
            </a:r>
            <a:r>
              <a:rPr dirty="0"/>
              <a:t>Mountains in Turkey</a:t>
            </a:r>
          </a:p>
          <a:p>
            <a:pPr marL="171450" indent="-171450">
              <a:buFont typeface="Arial" panose="020B0604020202020204" pitchFamily="34" charset="0"/>
              <a:buChar char="•"/>
              <a:defRPr>
                <a:latin typeface="+mj-lt"/>
                <a:ea typeface="+mj-ea"/>
                <a:cs typeface="+mj-cs"/>
                <a:sym typeface="Helvetica"/>
              </a:defRPr>
            </a:pPr>
            <a:r>
              <a:rPr dirty="0" smtClean="0"/>
              <a:t>Zagros </a:t>
            </a:r>
            <a:r>
              <a:rPr dirty="0"/>
              <a:t>Mountains in Iran</a:t>
            </a:r>
          </a:p>
          <a:p>
            <a:pPr>
              <a:defRPr>
                <a:latin typeface="+mj-lt"/>
                <a:ea typeface="+mj-ea"/>
                <a:cs typeface="+mj-cs"/>
                <a:sym typeface="Helvetica"/>
              </a:defRPr>
            </a:pPr>
            <a:endParaRPr dirty="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 Oceanic</a:t>
            </a:r>
            <a:r>
              <a:rPr lang="en-US" sz="1200" i="1" baseline="0" dirty="0" smtClean="0">
                <a:effectLst/>
                <a:latin typeface="+mn-lt"/>
                <a:ea typeface="+mn-ea"/>
                <a:cs typeface="+mn-cs"/>
                <a:sym typeface="Arial"/>
              </a:rPr>
              <a:t> crust-continental crust subduction zone </a:t>
            </a:r>
            <a:r>
              <a:rPr lang="en-US" sz="1200" i="1" dirty="0" smtClean="0">
                <a:effectLst/>
                <a:latin typeface="+mn-lt"/>
                <a:ea typeface="+mn-ea"/>
                <a:cs typeface="+mn-cs"/>
                <a:sym typeface="Arial"/>
              </a:rPr>
              <a:t>illustration, from USGS, retrieved on June 6, 2016 from http://pubs.usgs.gov/gip/dynamic.html [Public Domain]</a:t>
            </a:r>
            <a:endParaRPr lang="en-US" dirty="0" smtClean="0"/>
          </a:p>
          <a:p>
            <a:pPr>
              <a:defRPr>
                <a:latin typeface="+mj-lt"/>
                <a:ea typeface="+mj-ea"/>
                <a:cs typeface="+mj-cs"/>
                <a:sym typeface="Helvetica"/>
              </a:defRPr>
            </a:pPr>
            <a:r>
              <a:rPr dirty="0"/>
              <a:t/>
            </a:r>
            <a:br>
              <a:rPr dirty="0"/>
            </a:br>
            <a:endParaRPr dirty="0"/>
          </a:p>
        </p:txBody>
      </p:sp>
    </p:spTree>
    <p:extLst>
      <p:ext uri="{BB962C8B-B14F-4D97-AF65-F5344CB8AC3E}">
        <p14:creationId xmlns:p14="http://schemas.microsoft.com/office/powerpoint/2010/main" val="2401485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300"/>
              </a:spcBef>
              <a:spcAft>
                <a:spcPts val="0"/>
              </a:spcAft>
              <a:buClrTx/>
              <a:buSzTx/>
              <a:buFontTx/>
              <a:buNone/>
              <a:tabLst/>
              <a:defRPr>
                <a:latin typeface="+mj-lt"/>
                <a:ea typeface="+mj-ea"/>
                <a:cs typeface="+mj-cs"/>
                <a:sym typeface="Helvetica"/>
              </a:defRPr>
            </a:pPr>
            <a:r>
              <a:rPr lang="en-US" sz="1200" b="1" dirty="0" smtClean="0">
                <a:latin typeface="+mn-lt"/>
                <a:ea typeface="+mn-ea"/>
                <a:cs typeface="+mn-cs"/>
                <a:sym typeface="Helvetica"/>
              </a:rPr>
              <a:t>Teacher Notes:</a:t>
            </a:r>
          </a:p>
          <a:p>
            <a:pPr>
              <a:spcBef>
                <a:spcPts val="300"/>
              </a:spcBef>
              <a:defRPr>
                <a:latin typeface="+mj-lt"/>
                <a:ea typeface="+mj-ea"/>
                <a:cs typeface="+mj-cs"/>
                <a:sym typeface="Helvetica"/>
              </a:defRPr>
            </a:pPr>
            <a:r>
              <a:rPr dirty="0" smtClean="0"/>
              <a:t>In </a:t>
            </a:r>
            <a:r>
              <a:rPr dirty="0"/>
              <a:t>our last session we observed the beginning of subduction of the oceanic lithosphere below the mantle.  </a:t>
            </a:r>
          </a:p>
          <a:p>
            <a:pPr>
              <a:spcBef>
                <a:spcPts val="300"/>
              </a:spcBef>
              <a:defRPr>
                <a:latin typeface="+mj-lt"/>
                <a:ea typeface="+mj-ea"/>
                <a:cs typeface="+mj-cs"/>
                <a:sym typeface="Helvetica"/>
              </a:defRPr>
            </a:pPr>
            <a:r>
              <a:rPr dirty="0"/>
              <a:t>As subduction continues, more and more ocean floor is moved beneath the Earth’s mantle.  In terms of tectonic plates, this means that the two tectonic plates move closer together.  </a:t>
            </a:r>
          </a:p>
          <a:p>
            <a:pPr>
              <a:defRPr>
                <a:latin typeface="+mj-lt"/>
                <a:ea typeface="+mj-ea"/>
                <a:cs typeface="+mj-cs"/>
                <a:sym typeface="Helvetica"/>
              </a:defRPr>
            </a:pPr>
            <a:endParaRPr dirty="0"/>
          </a:p>
          <a:p>
            <a:pPr>
              <a:spcBef>
                <a:spcPts val="300"/>
              </a:spcBef>
              <a:defRPr>
                <a:latin typeface="+mj-lt"/>
                <a:ea typeface="+mj-ea"/>
                <a:cs typeface="+mj-cs"/>
                <a:sym typeface="Helvetica"/>
              </a:defRPr>
            </a:pPr>
            <a:r>
              <a:rPr dirty="0"/>
              <a:t>Let’s take our example of the two tectonic plates: one with a continent and part of the ocean and one with the ocean and an island or other continent. </a:t>
            </a:r>
          </a:p>
          <a:p>
            <a:pPr>
              <a:spcBef>
                <a:spcPts val="300"/>
              </a:spcBef>
              <a:defRPr>
                <a:latin typeface="+mj-lt"/>
                <a:ea typeface="+mj-ea"/>
                <a:cs typeface="+mj-cs"/>
                <a:sym typeface="Helvetica"/>
              </a:defRPr>
            </a:pPr>
            <a:r>
              <a:rPr dirty="0"/>
              <a:t>As the plates move closer together, the size of the ocean between the land masses decreases. </a:t>
            </a:r>
          </a:p>
          <a:p>
            <a:pPr>
              <a:spcBef>
                <a:spcPts val="300"/>
              </a:spcBef>
              <a:defRPr>
                <a:latin typeface="+mj-lt"/>
                <a:ea typeface="+mj-ea"/>
                <a:cs typeface="+mj-cs"/>
                <a:sym typeface="Helvetica"/>
              </a:defRPr>
            </a:pPr>
            <a:r>
              <a:rPr dirty="0"/>
              <a:t>Eventually as more ocean floor is subducted, the two land masses meet. The </a:t>
            </a:r>
            <a:r>
              <a:rPr dirty="0" smtClean="0"/>
              <a:t>plate </a:t>
            </a:r>
            <a:r>
              <a:rPr dirty="0"/>
              <a:t>that slides over is called hinterland. The plate that slides under is called foreland.</a:t>
            </a:r>
          </a:p>
          <a:p>
            <a:pPr>
              <a:defRPr>
                <a:latin typeface="+mj-lt"/>
                <a:ea typeface="+mj-ea"/>
                <a:cs typeface="+mj-cs"/>
                <a:sym typeface="Helvetica"/>
              </a:defRPr>
            </a:pPr>
            <a:endParaRPr dirty="0"/>
          </a:p>
          <a:p>
            <a:pPr>
              <a:spcBef>
                <a:spcPts val="300"/>
              </a:spcBef>
              <a:defRPr>
                <a:latin typeface="+mj-lt"/>
                <a:ea typeface="+mj-ea"/>
                <a:cs typeface="+mj-cs"/>
                <a:sym typeface="Helvetica"/>
              </a:defRPr>
            </a:pPr>
            <a:r>
              <a:rPr dirty="0"/>
              <a:t>One example of the types of mountains produced by this type of boundary are the Himalayas. </a:t>
            </a:r>
          </a:p>
          <a:p>
            <a:pPr>
              <a:defRPr>
                <a:latin typeface="+mj-lt"/>
                <a:ea typeface="+mj-ea"/>
                <a:cs typeface="+mj-cs"/>
                <a:sym typeface="Helvetica"/>
              </a:defRPr>
            </a:pPr>
            <a:endParaRPr dirty="0"/>
          </a:p>
          <a:p>
            <a:pPr>
              <a:spcBef>
                <a:spcPts val="300"/>
              </a:spcBef>
              <a:defRPr>
                <a:latin typeface="+mj-lt"/>
                <a:ea typeface="+mj-ea"/>
                <a:cs typeface="+mj-cs"/>
                <a:sym typeface="Helvetica"/>
              </a:defRPr>
            </a:pPr>
            <a:r>
              <a:rPr dirty="0"/>
              <a:t>There are times in which an oceanic plate subducts and there is no meeting of land masses.  For example currently off the coast of Oregon and Washington, the small Juan de Fuca Plate, a remnant of the formerly much larger oceanic </a:t>
            </a:r>
            <a:r>
              <a:rPr dirty="0" err="1"/>
              <a:t>Farallon</a:t>
            </a:r>
            <a:r>
              <a:rPr dirty="0"/>
              <a:t> Plate, will someday be entirely consumed as it continues to sink beneath the North American Plate. </a:t>
            </a:r>
          </a:p>
          <a:p>
            <a:pPr>
              <a:defRPr>
                <a:latin typeface="+mj-lt"/>
                <a:ea typeface="+mj-ea"/>
                <a:cs typeface="+mj-cs"/>
                <a:sym typeface="Helvetica"/>
              </a:defRPr>
            </a:pPr>
            <a:endParaRPr dirty="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 Continental</a:t>
            </a:r>
            <a:r>
              <a:rPr lang="en-US" sz="1200" i="1" baseline="0" dirty="0" smtClean="0">
                <a:effectLst/>
                <a:latin typeface="+mn-lt"/>
                <a:ea typeface="+mn-ea"/>
                <a:cs typeface="+mn-cs"/>
                <a:sym typeface="Arial"/>
              </a:rPr>
              <a:t> crust-continental crust subduction zone </a:t>
            </a:r>
            <a:r>
              <a:rPr lang="en-US" sz="1200" i="1" dirty="0" smtClean="0">
                <a:effectLst/>
                <a:latin typeface="+mn-lt"/>
                <a:ea typeface="+mn-ea"/>
                <a:cs typeface="+mn-cs"/>
                <a:sym typeface="Arial"/>
              </a:rPr>
              <a:t>illustration, from USGS, retrieved on June 6, 2016 from http://pubs.usgs.gov/gip/dynamic.html [Public Domain]</a:t>
            </a:r>
            <a:endParaRPr lang="en-US" dirty="0" smtClean="0"/>
          </a:p>
        </p:txBody>
      </p:sp>
    </p:spTree>
    <p:extLst>
      <p:ext uri="{BB962C8B-B14F-4D97-AF65-F5344CB8AC3E}">
        <p14:creationId xmlns:p14="http://schemas.microsoft.com/office/powerpoint/2010/main" val="543696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pPr lvl="1" indent="0">
              <a:spcBef>
                <a:spcPts val="0"/>
              </a:spcBef>
              <a:defRPr>
                <a:latin typeface="+mj-lt"/>
                <a:ea typeface="+mj-ea"/>
                <a:cs typeface="+mj-cs"/>
                <a:sym typeface="Helvetica"/>
              </a:defRPr>
            </a:pPr>
            <a:r>
              <a:rPr lang="en-US" b="1" dirty="0" smtClean="0"/>
              <a:t>Teacher Notes:</a:t>
            </a:r>
          </a:p>
          <a:p>
            <a:pPr lvl="1" indent="0">
              <a:spcBef>
                <a:spcPts val="0"/>
              </a:spcBef>
              <a:defRPr>
                <a:latin typeface="+mj-lt"/>
                <a:ea typeface="+mj-ea"/>
                <a:cs typeface="+mj-cs"/>
                <a:sym typeface="Helvetica"/>
              </a:defRPr>
            </a:pPr>
            <a:r>
              <a:rPr dirty="0" smtClean="0"/>
              <a:t>A </a:t>
            </a:r>
            <a:r>
              <a:rPr dirty="0"/>
              <a:t>transform boundary is one in which two tectonic plates slide past one another. They usually occur between two divergent plate boundaries or two convergent plate boundaries.</a:t>
            </a:r>
          </a:p>
          <a:p>
            <a:pPr lvl="1" indent="0">
              <a:spcBef>
                <a:spcPts val="0"/>
              </a:spcBef>
              <a:defRPr>
                <a:latin typeface="+mj-lt"/>
                <a:ea typeface="+mj-ea"/>
                <a:cs typeface="+mj-cs"/>
                <a:sym typeface="Helvetica"/>
              </a:defRPr>
            </a:pPr>
            <a:r>
              <a:rPr dirty="0"/>
              <a:t>Transform boundaries usually occurs under the ocean, but a few occur on land. Transform boundaries generally are NOT associated with volcanoes, but are associated with earthquakes. </a:t>
            </a:r>
          </a:p>
          <a:p>
            <a:pPr lvl="1" indent="0">
              <a:spcBef>
                <a:spcPts val="0"/>
              </a:spcBef>
              <a:defRPr>
                <a:latin typeface="+mj-lt"/>
                <a:ea typeface="+mj-ea"/>
                <a:cs typeface="+mj-cs"/>
                <a:sym typeface="Helvetica"/>
              </a:defRPr>
            </a:pPr>
            <a:r>
              <a:rPr dirty="0"/>
              <a:t>One of the best examples of a transform boundary is the San </a:t>
            </a:r>
            <a:r>
              <a:rPr dirty="0" smtClean="0"/>
              <a:t>Andrea</a:t>
            </a:r>
            <a:r>
              <a:rPr lang="en-US" dirty="0" smtClean="0"/>
              <a:t>s</a:t>
            </a:r>
            <a:r>
              <a:rPr dirty="0" smtClean="0"/>
              <a:t> </a:t>
            </a:r>
            <a:r>
              <a:rPr dirty="0"/>
              <a:t>fault in California. Along this boundary the North American Plate has been moving south while the Pacific Plate has been moving north.  These plates have been sliding against one another for 10 million year at about 5 cm per year. </a:t>
            </a:r>
          </a:p>
          <a:p>
            <a:pPr>
              <a:defRPr>
                <a:latin typeface="+mj-lt"/>
                <a:ea typeface="+mj-ea"/>
                <a:cs typeface="+mj-cs"/>
                <a:sym typeface="Helvetica"/>
              </a:defRPr>
            </a:pPr>
            <a:endParaRPr dirty="0"/>
          </a:p>
          <a:p>
            <a:pPr marL="0" marR="0" lvl="0" indent="0" defTabSz="914400" eaLnBrk="1" fontAlgn="auto" latinLnBrk="0" hangingPunct="1">
              <a:lnSpc>
                <a:spcPct val="100000"/>
              </a:lnSpc>
              <a:spcBef>
                <a:spcPts val="400"/>
              </a:spcBef>
              <a:spcAft>
                <a:spcPts val="0"/>
              </a:spcAft>
              <a:buClrTx/>
              <a:buSzTx/>
              <a:buFontTx/>
              <a:buNone/>
              <a:tabLst/>
              <a:defRPr>
                <a:latin typeface="+mj-lt"/>
                <a:ea typeface="+mj-ea"/>
                <a:cs typeface="+mj-cs"/>
                <a:sym typeface="Helvetica"/>
              </a:defRPr>
            </a:pPr>
            <a:r>
              <a:rPr lang="en-US" sz="1200" i="1" dirty="0" smtClean="0">
                <a:effectLst/>
                <a:latin typeface="+mn-lt"/>
                <a:ea typeface="+mn-ea"/>
                <a:cs typeface="+mn-cs"/>
                <a:sym typeface="Arial"/>
              </a:rPr>
              <a:t>Image credits: </a:t>
            </a:r>
          </a:p>
          <a:p>
            <a:pPr marL="0" marR="0" lvl="0" indent="0" defTabSz="914400" eaLnBrk="1" fontAlgn="auto" latinLnBrk="0" hangingPunct="1">
              <a:lnSpc>
                <a:spcPct val="100000"/>
              </a:lnSpc>
              <a:spcBef>
                <a:spcPts val="400"/>
              </a:spcBef>
              <a:spcAft>
                <a:spcPts val="0"/>
              </a:spcAft>
              <a:buClrTx/>
              <a:buSzTx/>
              <a:buFontTx/>
              <a:buNone/>
              <a:tabLst/>
              <a:defRPr>
                <a:latin typeface="+mj-lt"/>
                <a:ea typeface="+mj-ea"/>
                <a:cs typeface="+mj-cs"/>
                <a:sym typeface="Helvetica"/>
              </a:defRPr>
            </a:pPr>
            <a:r>
              <a:rPr lang="en-US" sz="1200" i="1" dirty="0" smtClean="0">
                <a:effectLst/>
                <a:latin typeface="+mn-lt"/>
                <a:ea typeface="+mn-ea"/>
                <a:cs typeface="+mn-cs"/>
                <a:sym typeface="Arial"/>
              </a:rPr>
              <a:t>Transform boundary illustration, by P.W. </a:t>
            </a:r>
            <a:r>
              <a:rPr lang="en-US" sz="1200" i="1" dirty="0" err="1" smtClean="0">
                <a:effectLst/>
                <a:latin typeface="+mn-lt"/>
                <a:ea typeface="+mn-ea"/>
                <a:cs typeface="+mn-cs"/>
                <a:sym typeface="Arial"/>
              </a:rPr>
              <a:t>Stoffer</a:t>
            </a:r>
            <a:r>
              <a:rPr lang="en-US" sz="1200" i="1" dirty="0" smtClean="0">
                <a:effectLst/>
                <a:latin typeface="+mn-lt"/>
                <a:ea typeface="+mn-ea"/>
                <a:cs typeface="+mn-cs"/>
                <a:sym typeface="Arial"/>
              </a:rPr>
              <a:t>/USGS, retrieved on August 14, 2016 from http://geomaps.wr.usgs.gov/archive/socal/geology/geologic_history/san_andreas_history.html [Public Domain]</a:t>
            </a:r>
          </a:p>
          <a:p>
            <a:pPr marL="0" marR="0" lvl="0" indent="0" defTabSz="914400" eaLnBrk="1" fontAlgn="auto" latinLnBrk="0" hangingPunct="1">
              <a:lnSpc>
                <a:spcPct val="100000"/>
              </a:lnSpc>
              <a:spcBef>
                <a:spcPts val="400"/>
              </a:spcBef>
              <a:spcAft>
                <a:spcPts val="0"/>
              </a:spcAft>
              <a:buClrTx/>
              <a:buSzTx/>
              <a:buFontTx/>
              <a:buNone/>
              <a:tabLst/>
              <a:defRPr>
                <a:latin typeface="+mj-lt"/>
                <a:ea typeface="+mj-ea"/>
                <a:cs typeface="+mj-cs"/>
                <a:sym typeface="Helvetica"/>
              </a:defRPr>
            </a:pPr>
            <a:r>
              <a:rPr lang="en-US" sz="1200" i="1" dirty="0" smtClean="0">
                <a:effectLst/>
                <a:latin typeface="+mn-lt"/>
                <a:ea typeface="+mn-ea"/>
                <a:cs typeface="+mn-cs"/>
                <a:sym typeface="Arial"/>
              </a:rPr>
              <a:t>Aerial</a:t>
            </a:r>
            <a:r>
              <a:rPr lang="en-US" sz="1200" i="1" baseline="0" dirty="0" smtClean="0">
                <a:effectLst/>
                <a:latin typeface="+mn-lt"/>
                <a:ea typeface="+mn-ea"/>
                <a:cs typeface="+mn-cs"/>
                <a:sym typeface="Arial"/>
              </a:rPr>
              <a:t> view of San Andreas fault</a:t>
            </a:r>
            <a:r>
              <a:rPr lang="en-US" sz="1200" i="1" dirty="0" smtClean="0">
                <a:effectLst/>
                <a:latin typeface="+mn-lt"/>
                <a:ea typeface="+mn-ea"/>
                <a:cs typeface="+mn-cs"/>
                <a:sym typeface="Arial"/>
              </a:rPr>
              <a:t>, from USGS, retrieved on June</a:t>
            </a:r>
            <a:r>
              <a:rPr lang="en-US" sz="1200" i="1" baseline="0" dirty="0" smtClean="0">
                <a:effectLst/>
                <a:latin typeface="+mn-lt"/>
                <a:ea typeface="+mn-ea"/>
                <a:cs typeface="+mn-cs"/>
                <a:sym typeface="Arial"/>
              </a:rPr>
              <a:t> 6</a:t>
            </a:r>
            <a:r>
              <a:rPr lang="en-US" sz="1200" i="1" dirty="0" smtClean="0">
                <a:effectLst/>
                <a:latin typeface="+mn-lt"/>
                <a:ea typeface="+mn-ea"/>
                <a:cs typeface="+mn-cs"/>
                <a:sym typeface="Arial"/>
              </a:rPr>
              <a:t>, 2016 from http://pubs.usgs.gov/gip/dynamic/San_Andreas.html [Public Domain]</a:t>
            </a:r>
          </a:p>
          <a:p>
            <a:pPr marL="0" marR="0" lvl="0" indent="0" defTabSz="914400" eaLnBrk="1" fontAlgn="auto" latinLnBrk="0" hangingPunct="1">
              <a:lnSpc>
                <a:spcPct val="100000"/>
              </a:lnSpc>
              <a:spcBef>
                <a:spcPts val="400"/>
              </a:spcBef>
              <a:spcAft>
                <a:spcPts val="0"/>
              </a:spcAft>
              <a:buClrTx/>
              <a:buSzTx/>
              <a:buFontTx/>
              <a:buNone/>
              <a:tabLst/>
              <a:defRPr>
                <a:latin typeface="+mj-lt"/>
                <a:ea typeface="+mj-ea"/>
                <a:cs typeface="+mj-cs"/>
                <a:sym typeface="Helvetica"/>
              </a:defRPr>
            </a:pPr>
            <a:endParaRPr lang="en-US" sz="1200" i="1" dirty="0" smtClean="0">
              <a:effectLst/>
              <a:latin typeface="+mn-lt"/>
              <a:ea typeface="+mn-ea"/>
              <a:cs typeface="+mn-cs"/>
              <a:sym typeface="Arial"/>
            </a:endParaRPr>
          </a:p>
          <a:p>
            <a:pPr marL="0" marR="0" lvl="0" indent="0" defTabSz="914400" eaLnBrk="1" fontAlgn="auto" latinLnBrk="0" hangingPunct="1">
              <a:lnSpc>
                <a:spcPct val="100000"/>
              </a:lnSpc>
              <a:spcBef>
                <a:spcPts val="400"/>
              </a:spcBef>
              <a:spcAft>
                <a:spcPts val="0"/>
              </a:spcAft>
              <a:buClrTx/>
              <a:buSzTx/>
              <a:buFontTx/>
              <a:buNone/>
              <a:tabLst/>
              <a:defRPr>
                <a:latin typeface="+mj-lt"/>
                <a:ea typeface="+mj-ea"/>
                <a:cs typeface="+mj-cs"/>
                <a:sym typeface="Helvetica"/>
              </a:defRPr>
            </a:pPr>
            <a:endParaRPr lang="en-US" sz="1200" dirty="0" smtClean="0">
              <a:latin typeface="+mn-lt"/>
              <a:ea typeface="+mn-ea"/>
              <a:cs typeface="+mn-cs"/>
              <a:sym typeface="Helvetica"/>
            </a:endParaRPr>
          </a:p>
          <a:p>
            <a:pPr>
              <a:defRPr>
                <a:latin typeface="+mj-lt"/>
                <a:ea typeface="+mj-ea"/>
                <a:cs typeface="+mj-cs"/>
                <a:sym typeface="Helvetica"/>
              </a:defRPr>
            </a:pPr>
            <a:r>
              <a:rPr dirty="0"/>
              <a:t/>
            </a:r>
            <a:br>
              <a:rPr dirty="0"/>
            </a:br>
            <a:endParaRPr dirty="0"/>
          </a:p>
        </p:txBody>
      </p:sp>
    </p:spTree>
    <p:extLst>
      <p:ext uri="{BB962C8B-B14F-4D97-AF65-F5344CB8AC3E}">
        <p14:creationId xmlns:p14="http://schemas.microsoft.com/office/powerpoint/2010/main" val="2445075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pPr lvl="1" indent="0">
              <a:defRPr>
                <a:latin typeface="+mj-lt"/>
                <a:ea typeface="+mj-ea"/>
                <a:cs typeface="+mj-cs"/>
                <a:sym typeface="Helvetica"/>
              </a:defRPr>
            </a:pPr>
            <a:r>
              <a:rPr dirty="0" smtClean="0"/>
              <a:t>Answer</a:t>
            </a:r>
            <a:endParaRPr dirty="0"/>
          </a:p>
          <a:p>
            <a:pPr lvl="1" indent="0">
              <a:defRPr>
                <a:latin typeface="+mj-lt"/>
                <a:ea typeface="+mj-ea"/>
                <a:cs typeface="+mj-cs"/>
                <a:sym typeface="Helvetica"/>
              </a:defRPr>
            </a:pPr>
            <a:r>
              <a:rPr dirty="0"/>
              <a:t>Question 1:</a:t>
            </a:r>
          </a:p>
          <a:p>
            <a:pPr lvl="1" indent="0">
              <a:defRPr>
                <a:latin typeface="+mj-lt"/>
                <a:ea typeface="+mj-ea"/>
                <a:cs typeface="+mj-cs"/>
                <a:sym typeface="Helvetica"/>
              </a:defRPr>
            </a:pPr>
            <a:r>
              <a:rPr dirty="0"/>
              <a:t>The process of subduction explains the differences in the ages of ocean and continental crust.  Because ocean lithosphere is subducted it is moved from the surface of the Earth to the mantle as two tectonic plates move together.   Because continental lithosphere is not dense enough to be subducted, it remains on the surface of the Earth. As more and more ocean floor is subducted, the ocean basin and floor decreases in size. Eventually these oceans and ocean floor disappear. </a:t>
            </a:r>
            <a:endParaRPr lang="en-US" dirty="0" smtClean="0"/>
          </a:p>
          <a:p>
            <a:pPr lvl="1" indent="0">
              <a:defRPr>
                <a:latin typeface="+mj-lt"/>
                <a:ea typeface="+mj-ea"/>
                <a:cs typeface="+mj-cs"/>
                <a:sym typeface="Helvetica"/>
              </a:defRPr>
            </a:pPr>
            <a:endParaRPr lang="en-US" dirty="0" smtClean="0"/>
          </a:p>
          <a:p>
            <a:pPr lvl="1" indent="0">
              <a:defRPr>
                <a:latin typeface="+mj-lt"/>
                <a:ea typeface="+mj-ea"/>
                <a:cs typeface="+mj-cs"/>
                <a:sym typeface="Helvetica"/>
              </a:defRPr>
            </a:pPr>
            <a:r>
              <a:rPr lang="en-US" i="1" dirty="0" smtClean="0"/>
              <a:t>Image credit: Oceanic crust-oceanic crust subduction zone illustration, from USGS, retrieved on June 6, 2016 from http://pubs.usgs.gov/gip/dynamic.html [Public Domain]</a:t>
            </a:r>
          </a:p>
          <a:p>
            <a:pPr lvl="1" indent="0">
              <a:defRPr>
                <a:latin typeface="+mj-lt"/>
                <a:ea typeface="+mj-ea"/>
                <a:cs typeface="+mj-cs"/>
                <a:sym typeface="Helvetica"/>
              </a:defRPr>
            </a:pPr>
            <a:r>
              <a:rPr dirty="0"/>
              <a:t/>
            </a:r>
            <a:br>
              <a:rPr dirty="0"/>
            </a:br>
            <a:endParaRPr dirty="0"/>
          </a:p>
        </p:txBody>
      </p:sp>
    </p:spTree>
    <p:extLst>
      <p:ext uri="{BB962C8B-B14F-4D97-AF65-F5344CB8AC3E}">
        <p14:creationId xmlns:p14="http://schemas.microsoft.com/office/powerpoint/2010/main" val="1297971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pPr>
              <a:lnSpc>
                <a:spcPct val="90000"/>
              </a:lnSpc>
              <a:defRPr>
                <a:latin typeface="+mj-lt"/>
                <a:ea typeface="+mj-ea"/>
                <a:cs typeface="+mj-cs"/>
                <a:sym typeface="Helvetica"/>
              </a:defRPr>
            </a:pPr>
            <a:r>
              <a:rPr dirty="0"/>
              <a:t>Answer</a:t>
            </a:r>
          </a:p>
          <a:p>
            <a:pPr>
              <a:lnSpc>
                <a:spcPct val="90000"/>
              </a:lnSpc>
              <a:defRPr>
                <a:latin typeface="+mj-lt"/>
                <a:ea typeface="+mj-ea"/>
                <a:cs typeface="+mj-cs"/>
                <a:sym typeface="Helvetica"/>
              </a:defRPr>
            </a:pPr>
            <a:r>
              <a:rPr dirty="0"/>
              <a:t>Question 2: If subduction involves two tectonic plates that contain land masses, ultimately the two land massing will “run” into one another. Because continental lithosphere is not dense enough to subduct beneath the mantle, one land mass is thrust up and over the other.  When this happens the part of a continent or island that was below ocean level is now pushed onto land, above sea level.  As a result, marine fossils will now be on land. </a:t>
            </a:r>
          </a:p>
          <a:p>
            <a:pPr>
              <a:lnSpc>
                <a:spcPct val="90000"/>
              </a:lnSpc>
              <a:defRPr>
                <a:latin typeface="+mj-lt"/>
                <a:ea typeface="+mj-ea"/>
                <a:cs typeface="+mj-cs"/>
                <a:sym typeface="Helvetica"/>
              </a:defRPr>
            </a:pPr>
            <a:endParaRPr dirty="0"/>
          </a:p>
          <a:p>
            <a:pPr>
              <a:lnSpc>
                <a:spcPct val="90000"/>
              </a:lnSpc>
              <a:defRPr>
                <a:latin typeface="+mj-lt"/>
                <a:ea typeface="+mj-ea"/>
                <a:cs typeface="+mj-cs"/>
                <a:sym typeface="Helvetica"/>
              </a:defRPr>
            </a:pPr>
            <a:r>
              <a:rPr dirty="0"/>
              <a:t>Question 3: </a:t>
            </a:r>
            <a:r>
              <a:rPr dirty="0" smtClean="0"/>
              <a:t>B</a:t>
            </a:r>
            <a:endParaRPr lang="en-US" dirty="0" smtClean="0"/>
          </a:p>
          <a:p>
            <a:pPr>
              <a:lnSpc>
                <a:spcPct val="90000"/>
              </a:lnSpc>
              <a:defRPr>
                <a:latin typeface="+mj-lt"/>
                <a:ea typeface="+mj-ea"/>
                <a:cs typeface="+mj-cs"/>
                <a:sym typeface="Helvetica"/>
              </a:defRPr>
            </a:pPr>
            <a:endParaRPr dirty="0"/>
          </a:p>
          <a:p>
            <a:pPr>
              <a:lnSpc>
                <a:spcPct val="90000"/>
              </a:lnSpc>
              <a:defRPr>
                <a:latin typeface="+mj-lt"/>
                <a:ea typeface="+mj-ea"/>
                <a:cs typeface="+mj-cs"/>
                <a:sym typeface="Helvetica"/>
              </a:defRPr>
            </a:pPr>
            <a:r>
              <a:rPr dirty="0"/>
              <a:t>Question 4: Convergent and divergent boundaries are both boundaries between tectonic plates.  This means that in both types of boundaries, tectonic plates or sections of the lithosphere move.  Magma rising up through the surface of the Earth and volcanoes are present at both types of boundaries.  Earthquakes can occur at both types of boundaries.  In terms of differences, divergent boundaries are associated with tectonic plates moving apart and new ocean lithosphere (floor) being formed.  Convergent boundaries are associated with tectonic plates moving closer together and ocean lithosphere “disappearing” or being destroyed beneath the mantle. </a:t>
            </a:r>
          </a:p>
        </p:txBody>
      </p:sp>
    </p:spTree>
    <p:extLst>
      <p:ext uri="{BB962C8B-B14F-4D97-AF65-F5344CB8AC3E}">
        <p14:creationId xmlns:p14="http://schemas.microsoft.com/office/powerpoint/2010/main" val="4085930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39794135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p>
            <a:pPr>
              <a:defRPr>
                <a:latin typeface="+mj-lt"/>
                <a:ea typeface="+mj-ea"/>
                <a:cs typeface="+mj-cs"/>
                <a:sym typeface="Helvetica"/>
              </a:defRPr>
            </a:pPr>
            <a:r>
              <a:rPr dirty="0"/>
              <a:t>Answers</a:t>
            </a:r>
          </a:p>
          <a:p>
            <a:pPr>
              <a:defRPr>
                <a:latin typeface="+mj-lt"/>
                <a:ea typeface="+mj-ea"/>
                <a:cs typeface="+mj-cs"/>
                <a:sym typeface="Helvetica"/>
              </a:defRPr>
            </a:pPr>
            <a:r>
              <a:rPr dirty="0"/>
              <a:t>Question 1: </a:t>
            </a:r>
            <a:r>
              <a:rPr lang="en-US" dirty="0" smtClean="0"/>
              <a:t>B</a:t>
            </a:r>
            <a:endParaRPr dirty="0"/>
          </a:p>
          <a:p>
            <a:pPr>
              <a:defRPr>
                <a:latin typeface="+mj-lt"/>
                <a:ea typeface="+mj-ea"/>
                <a:cs typeface="+mj-cs"/>
                <a:sym typeface="Helvetica"/>
              </a:defRPr>
            </a:pPr>
            <a:r>
              <a:rPr dirty="0"/>
              <a:t>Question 2: </a:t>
            </a:r>
            <a:r>
              <a:rPr lang="en-US" dirty="0" smtClean="0"/>
              <a:t>D</a:t>
            </a:r>
            <a:endParaRPr dirty="0"/>
          </a:p>
        </p:txBody>
      </p:sp>
    </p:spTree>
    <p:extLst>
      <p:ext uri="{BB962C8B-B14F-4D97-AF65-F5344CB8AC3E}">
        <p14:creationId xmlns:p14="http://schemas.microsoft.com/office/powerpoint/2010/main" val="3692819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pPr>
              <a:defRPr>
                <a:latin typeface="+mj-lt"/>
                <a:ea typeface="+mj-ea"/>
                <a:cs typeface="+mj-cs"/>
                <a:sym typeface="Helvetica"/>
              </a:defRPr>
            </a:pPr>
            <a:r>
              <a:t>Answer</a:t>
            </a:r>
          </a:p>
          <a:p>
            <a:pPr>
              <a:defRPr>
                <a:latin typeface="+mj-lt"/>
                <a:ea typeface="+mj-ea"/>
                <a:cs typeface="+mj-cs"/>
                <a:sym typeface="Helvetica"/>
              </a:defRPr>
            </a:pPr>
            <a:r>
              <a:t>Question 3: D</a:t>
            </a:r>
          </a:p>
        </p:txBody>
      </p:sp>
    </p:spTree>
    <p:extLst>
      <p:ext uri="{BB962C8B-B14F-4D97-AF65-F5344CB8AC3E}">
        <p14:creationId xmlns:p14="http://schemas.microsoft.com/office/powerpoint/2010/main" val="2322968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pPr>
              <a:defRPr>
                <a:latin typeface="+mj-lt"/>
                <a:ea typeface="+mj-ea"/>
                <a:cs typeface="+mj-cs"/>
                <a:sym typeface="Helvetica"/>
              </a:defRPr>
            </a:pPr>
            <a:r>
              <a:rPr dirty="0"/>
              <a:t>Answer </a:t>
            </a:r>
          </a:p>
          <a:p>
            <a:pPr>
              <a:defRPr>
                <a:latin typeface="+mj-lt"/>
                <a:ea typeface="+mj-ea"/>
                <a:cs typeface="+mj-cs"/>
                <a:sym typeface="Helvetica"/>
              </a:defRPr>
            </a:pPr>
            <a:r>
              <a:rPr dirty="0"/>
              <a:t>Question 4: </a:t>
            </a:r>
            <a:r>
              <a:rPr lang="en-US" dirty="0" smtClean="0"/>
              <a:t>B</a:t>
            </a:r>
            <a:endParaRPr dirty="0"/>
          </a:p>
        </p:txBody>
      </p:sp>
    </p:spTree>
    <p:extLst>
      <p:ext uri="{BB962C8B-B14F-4D97-AF65-F5344CB8AC3E}">
        <p14:creationId xmlns:p14="http://schemas.microsoft.com/office/powerpoint/2010/main" val="1142891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pPr>
              <a:defRPr>
                <a:latin typeface="+mj-lt"/>
                <a:ea typeface="+mj-ea"/>
                <a:cs typeface="+mj-cs"/>
                <a:sym typeface="Helvetica"/>
              </a:defRPr>
            </a:pPr>
            <a:r>
              <a:rPr dirty="0"/>
              <a:t>Answer</a:t>
            </a:r>
          </a:p>
          <a:p>
            <a:pPr>
              <a:defRPr>
                <a:latin typeface="+mj-lt"/>
                <a:ea typeface="+mj-ea"/>
                <a:cs typeface="+mj-cs"/>
                <a:sym typeface="Helvetica"/>
              </a:defRPr>
            </a:pPr>
            <a:r>
              <a:rPr dirty="0"/>
              <a:t>Question 5: </a:t>
            </a:r>
            <a:r>
              <a:rPr lang="en-US" dirty="0" smtClean="0"/>
              <a:t>A</a:t>
            </a:r>
            <a:endParaRPr dirty="0"/>
          </a:p>
        </p:txBody>
      </p:sp>
    </p:spTree>
    <p:extLst>
      <p:ext uri="{BB962C8B-B14F-4D97-AF65-F5344CB8AC3E}">
        <p14:creationId xmlns:p14="http://schemas.microsoft.com/office/powerpoint/2010/main" val="61664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This is what scientists believe the Earth looked like 50 million years ago.</a:t>
            </a:r>
          </a:p>
          <a:p>
            <a:pPr>
              <a:defRPr>
                <a:latin typeface="Arial"/>
                <a:ea typeface="Arial"/>
                <a:cs typeface="Arial"/>
                <a:sym typeface="Arial"/>
              </a:defRPr>
            </a:pPr>
            <a:r>
              <a:rPr dirty="0"/>
              <a:t>It is more similar to the layout of Earth as </a:t>
            </a:r>
            <a:r>
              <a:rPr lang="en-US" dirty="0" smtClean="0"/>
              <a:t>w</a:t>
            </a:r>
            <a:r>
              <a:rPr dirty="0" smtClean="0"/>
              <a:t>e </a:t>
            </a:r>
            <a:r>
              <a:rPr dirty="0"/>
              <a:t>know it —however, some differences exist.</a:t>
            </a:r>
          </a:p>
          <a:p>
            <a:pPr>
              <a:defRPr>
                <a:latin typeface="Arial"/>
                <a:ea typeface="Arial"/>
                <a:cs typeface="Arial"/>
                <a:sym typeface="Arial"/>
              </a:defRPr>
            </a:pPr>
            <a:r>
              <a:rPr dirty="0"/>
              <a:t>Parts of North America, such as </a:t>
            </a:r>
            <a:r>
              <a:rPr dirty="0" smtClean="0"/>
              <a:t>Florida</a:t>
            </a:r>
            <a:r>
              <a:rPr lang="en-US" dirty="0" smtClean="0"/>
              <a:t>,</a:t>
            </a:r>
            <a:r>
              <a:rPr dirty="0" smtClean="0"/>
              <a:t> </a:t>
            </a:r>
            <a:r>
              <a:rPr dirty="0"/>
              <a:t>have yet to appear above water.</a:t>
            </a:r>
          </a:p>
          <a:p>
            <a:pPr>
              <a:defRPr>
                <a:latin typeface="Arial"/>
                <a:ea typeface="Arial"/>
                <a:cs typeface="Arial"/>
                <a:sym typeface="Arial"/>
              </a:defRPr>
            </a:pPr>
            <a:r>
              <a:rPr dirty="0"/>
              <a:t>There is water filling much of the land that will become Europe, Asia and </a:t>
            </a:r>
            <a:r>
              <a:rPr dirty="0" smtClean="0"/>
              <a:t>Arabia</a:t>
            </a:r>
            <a:r>
              <a:rPr lang="en-US" dirty="0" smtClean="0"/>
              <a:t>.</a:t>
            </a:r>
            <a:endParaRPr dirty="0"/>
          </a:p>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r>
              <a:rPr lang="en-US" i="1" dirty="0" smtClean="0"/>
              <a:t>Image credits:</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Middle Eocene Earth,</a:t>
            </a:r>
            <a:r>
              <a:rPr lang="en-US" sz="1200" i="1" baseline="0" dirty="0" smtClean="0">
                <a:effectLst/>
                <a:latin typeface="+mn-lt"/>
                <a:ea typeface="+mn-ea"/>
                <a:cs typeface="+mn-cs"/>
                <a:sym typeface="Arial"/>
              </a:rPr>
              <a:t> </a:t>
            </a:r>
            <a:r>
              <a:rPr lang="en-US" sz="1200" i="1" dirty="0" smtClean="0">
                <a:effectLst/>
                <a:latin typeface="+mn-lt"/>
                <a:ea typeface="+mn-ea"/>
                <a:cs typeface="+mn-cs"/>
                <a:sym typeface="Arial"/>
              </a:rPr>
              <a:t>by Colorado Plateau Geosystems, Inc., retrieved on August 18, 2016 from https://commons.wikimedia.org/wiki/File:50Marect2.jpg [CC BY-SA 4.0 (https://creativecommons.org/licenses/by/4.0/)]</a:t>
            </a:r>
            <a:endParaRPr lang="en-US" sz="1200" dirty="0" smtClean="0">
              <a:effectLst/>
              <a:latin typeface="+mn-lt"/>
              <a:ea typeface="+mn-ea"/>
              <a:cs typeface="+mn-cs"/>
              <a:sym typeface="Arial"/>
            </a:endParaRPr>
          </a:p>
        </p:txBody>
      </p:sp>
    </p:spTree>
    <p:extLst>
      <p:ext uri="{BB962C8B-B14F-4D97-AF65-F5344CB8AC3E}">
        <p14:creationId xmlns:p14="http://schemas.microsoft.com/office/powerpoint/2010/main" val="1741903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pPr>
              <a:defRPr>
                <a:latin typeface="+mj-lt"/>
                <a:ea typeface="+mj-ea"/>
                <a:cs typeface="+mj-cs"/>
                <a:sym typeface="Helvetica"/>
              </a:defRPr>
            </a:pPr>
            <a:r>
              <a:t>Answers</a:t>
            </a:r>
          </a:p>
          <a:p>
            <a:pPr>
              <a:defRPr>
                <a:latin typeface="+mj-lt"/>
                <a:ea typeface="+mj-ea"/>
                <a:cs typeface="+mj-cs"/>
                <a:sym typeface="Helvetica"/>
              </a:defRPr>
            </a:pPr>
            <a:r>
              <a:t>Question 6: C</a:t>
            </a:r>
          </a:p>
          <a:p>
            <a:pPr>
              <a:defRPr>
                <a:latin typeface="+mj-lt"/>
                <a:ea typeface="+mj-ea"/>
                <a:cs typeface="+mj-cs"/>
                <a:sym typeface="Helvetica"/>
              </a:defRPr>
            </a:pPr>
            <a:r>
              <a:t>Question 7: B</a:t>
            </a:r>
          </a:p>
        </p:txBody>
      </p:sp>
    </p:spTree>
    <p:extLst>
      <p:ext uri="{BB962C8B-B14F-4D97-AF65-F5344CB8AC3E}">
        <p14:creationId xmlns:p14="http://schemas.microsoft.com/office/powerpoint/2010/main" val="831373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pPr>
              <a:defRPr>
                <a:latin typeface="+mj-lt"/>
                <a:ea typeface="+mj-ea"/>
                <a:cs typeface="+mj-cs"/>
                <a:sym typeface="Helvetica"/>
              </a:defRPr>
            </a:pPr>
            <a:r>
              <a:t>Answer</a:t>
            </a:r>
          </a:p>
          <a:p>
            <a:pPr>
              <a:defRPr>
                <a:latin typeface="+mj-lt"/>
                <a:ea typeface="+mj-ea"/>
                <a:cs typeface="+mj-cs"/>
                <a:sym typeface="Helvetica"/>
              </a:defRPr>
            </a:pPr>
            <a:r>
              <a:t>Question 8: A</a:t>
            </a:r>
          </a:p>
        </p:txBody>
      </p:sp>
    </p:spTree>
    <p:extLst>
      <p:ext uri="{BB962C8B-B14F-4D97-AF65-F5344CB8AC3E}">
        <p14:creationId xmlns:p14="http://schemas.microsoft.com/office/powerpoint/2010/main" val="1480982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a:defRPr>
                <a:latin typeface="+mj-lt"/>
                <a:ea typeface="+mj-ea"/>
                <a:cs typeface="+mj-cs"/>
                <a:sym typeface="Helvetica"/>
              </a:defRPr>
            </a:pPr>
            <a:r>
              <a:rPr dirty="0"/>
              <a:t>Answer</a:t>
            </a:r>
          </a:p>
          <a:p>
            <a:pPr>
              <a:defRPr>
                <a:latin typeface="+mj-lt"/>
                <a:ea typeface="+mj-ea"/>
                <a:cs typeface="+mj-cs"/>
                <a:sym typeface="Helvetica"/>
              </a:defRPr>
            </a:pPr>
            <a:r>
              <a:rPr dirty="0"/>
              <a:t>Question 9: C</a:t>
            </a:r>
          </a:p>
          <a:p>
            <a:pPr>
              <a:defRPr>
                <a:latin typeface="+mj-lt"/>
                <a:ea typeface="+mj-ea"/>
                <a:cs typeface="+mj-cs"/>
                <a:sym typeface="Helvetica"/>
              </a:defRPr>
            </a:pPr>
            <a:endParaRPr dirty="0"/>
          </a:p>
          <a:p>
            <a:pPr>
              <a:defRPr>
                <a:latin typeface="+mj-lt"/>
                <a:ea typeface="+mj-ea"/>
                <a:cs typeface="+mj-cs"/>
                <a:sym typeface="Helvetica"/>
              </a:defRPr>
            </a:pPr>
            <a:endParaRPr dirty="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 Ring of Fire</a:t>
            </a:r>
            <a:r>
              <a:rPr lang="en-US" sz="1200" i="1" baseline="0" dirty="0" smtClean="0">
                <a:effectLst/>
                <a:latin typeface="+mn-lt"/>
                <a:ea typeface="+mn-ea"/>
                <a:cs typeface="+mn-cs"/>
                <a:sym typeface="Arial"/>
              </a:rPr>
              <a:t> </a:t>
            </a:r>
            <a:r>
              <a:rPr lang="en-US" sz="1200" i="1" dirty="0" smtClean="0">
                <a:effectLst/>
                <a:latin typeface="+mn-lt"/>
                <a:ea typeface="+mn-ea"/>
                <a:cs typeface="+mn-cs"/>
                <a:sym typeface="Arial"/>
              </a:rPr>
              <a:t>illustration, from USGS, retrieved on June 6, 2016 from http://pubs.usgs.gov/gip/dynamic.html [Public Domain]</a:t>
            </a:r>
            <a:endParaRPr lang="en-US" dirty="0" smtClean="0"/>
          </a:p>
        </p:txBody>
      </p:sp>
    </p:spTree>
    <p:extLst>
      <p:ext uri="{BB962C8B-B14F-4D97-AF65-F5344CB8AC3E}">
        <p14:creationId xmlns:p14="http://schemas.microsoft.com/office/powerpoint/2010/main" val="22640555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pPr>
              <a:defRPr>
                <a:latin typeface="+mj-lt"/>
                <a:ea typeface="+mj-ea"/>
                <a:cs typeface="+mj-cs"/>
                <a:sym typeface="Helvetica"/>
              </a:defRPr>
            </a:pPr>
            <a:r>
              <a:t>Answer</a:t>
            </a:r>
          </a:p>
          <a:p>
            <a:pPr>
              <a:defRPr>
                <a:latin typeface="+mj-lt"/>
                <a:ea typeface="+mj-ea"/>
                <a:cs typeface="+mj-cs"/>
                <a:sym typeface="Helvetica"/>
              </a:defRPr>
            </a:pPr>
            <a:r>
              <a:t>Question 10: A</a:t>
            </a:r>
          </a:p>
        </p:txBody>
      </p:sp>
    </p:spTree>
    <p:extLst>
      <p:ext uri="{BB962C8B-B14F-4D97-AF65-F5344CB8AC3E}">
        <p14:creationId xmlns:p14="http://schemas.microsoft.com/office/powerpoint/2010/main" val="19473370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1299148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noRot="1" noChangeAspect="1"/>
          </p:cNvSpPr>
          <p:nvPr>
            <p:ph type="sldImg"/>
          </p:nvPr>
        </p:nvSpPr>
        <p:spPr>
          <a:prstGeom prst="rect">
            <a:avLst/>
          </a:prstGeom>
        </p:spPr>
        <p:txBody>
          <a:bodyPr/>
          <a:lstStyle/>
          <a:p>
            <a:endParaRPr/>
          </a:p>
        </p:txBody>
      </p:sp>
      <p:sp>
        <p:nvSpPr>
          <p:cNvPr id="712" name="Shape 712"/>
          <p:cNvSpPr>
            <a:spLocks noGrp="1"/>
          </p:cNvSpPr>
          <p:nvPr>
            <p:ph type="body" sz="quarter" idx="1"/>
          </p:nvPr>
        </p:nvSpPr>
        <p:spPr>
          <a:prstGeom prst="rect">
            <a:avLst/>
          </a:prstGeom>
        </p:spPr>
        <p:txBody>
          <a:bodyPr/>
          <a:lstStyle/>
          <a:p>
            <a:pPr>
              <a:defRPr b="1"/>
            </a:pPr>
            <a:r>
              <a:rPr dirty="0"/>
              <a:t>Teacher’s Notes:</a:t>
            </a:r>
          </a:p>
          <a:p>
            <a:r>
              <a:rPr dirty="0"/>
              <a:t>Students should remember that, although we are focusing in this Journey on changes in the Earth’s surface caused by Continental Drift, weathering and erosion are also constant factors in this process of change. </a:t>
            </a:r>
          </a:p>
          <a:p>
            <a:r>
              <a:rPr dirty="0"/>
              <a:t>Weathering is generally a slow process, and erosion can be either fast or slow.  Continental Drift is </a:t>
            </a:r>
            <a:r>
              <a:rPr i="1" dirty="0"/>
              <a:t>always</a:t>
            </a:r>
            <a:r>
              <a:rPr dirty="0"/>
              <a:t> a slow process — we can’t feel it </a:t>
            </a:r>
            <a:r>
              <a:rPr dirty="0" smtClean="0"/>
              <a:t>happening</a:t>
            </a:r>
            <a:r>
              <a:rPr lang="en-US" dirty="0" smtClean="0"/>
              <a:t>.</a:t>
            </a:r>
            <a:r>
              <a:rPr dirty="0" smtClean="0"/>
              <a:t>  </a:t>
            </a:r>
            <a:r>
              <a:rPr dirty="0"/>
              <a:t>However, the movement of tectonic plates can cause fast, dramatic changes in Earth’s surface through volcanic eruptions and earthquakes</a:t>
            </a:r>
            <a:r>
              <a:rPr dirty="0" smtClean="0"/>
              <a:t>.</a:t>
            </a:r>
            <a:endParaRPr lang="en-US" dirty="0" smtClean="0"/>
          </a:p>
          <a:p>
            <a:endParaRPr dirty="0"/>
          </a:p>
          <a:p>
            <a:r>
              <a:rPr dirty="0"/>
              <a:t>Here’s an example:  Look at the two pictures of </a:t>
            </a:r>
            <a:r>
              <a:rPr dirty="0" smtClean="0"/>
              <a:t>M</a:t>
            </a:r>
            <a:r>
              <a:rPr lang="en-US" dirty="0" smtClean="0"/>
              <a:t>ount</a:t>
            </a:r>
            <a:r>
              <a:rPr dirty="0" smtClean="0"/>
              <a:t> </a:t>
            </a:r>
            <a:r>
              <a:rPr dirty="0"/>
              <a:t>St. Helens.  </a:t>
            </a:r>
            <a:r>
              <a:rPr lang="en-US" dirty="0" smtClean="0"/>
              <a:t>The picture</a:t>
            </a:r>
            <a:r>
              <a:rPr lang="en-US" baseline="0" dirty="0" smtClean="0"/>
              <a:t> on the left was taken May 17, 1980. </a:t>
            </a:r>
            <a:r>
              <a:rPr dirty="0" smtClean="0"/>
              <a:t>It </a:t>
            </a:r>
            <a:r>
              <a:rPr dirty="0"/>
              <a:t>erupted on May 18, 1980 and changed everything in one day</a:t>
            </a:r>
            <a:r>
              <a:rPr dirty="0" smtClean="0"/>
              <a:t>!</a:t>
            </a:r>
            <a:r>
              <a:rPr lang="en-US" dirty="0" smtClean="0"/>
              <a:t> The picture on</a:t>
            </a:r>
            <a:r>
              <a:rPr lang="en-US" baseline="0" dirty="0" smtClean="0"/>
              <a:t> the right shows Mount St. Helens two years later, on May 19, 1982. Notice the steam rising from the new dome that has formed in the center of the crater, indicating that the magma chamber has begun to recharge.</a:t>
            </a:r>
            <a:endParaRPr lang="en-US" dirty="0" smtClean="0"/>
          </a:p>
          <a:p>
            <a:endParaRPr lang="en-US" dirty="0" smtClean="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credits: </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Mount St. Helens</a:t>
            </a:r>
            <a:r>
              <a:rPr lang="en-US" sz="1200" i="1" baseline="0" dirty="0" smtClean="0">
                <a:effectLst/>
                <a:latin typeface="+mn-lt"/>
                <a:ea typeface="+mn-ea"/>
                <a:cs typeface="+mn-cs"/>
                <a:sym typeface="Arial"/>
              </a:rPr>
              <a:t> pre-1980 eruption</a:t>
            </a:r>
            <a:r>
              <a:rPr lang="en-US" sz="1200" i="1" dirty="0" smtClean="0">
                <a:effectLst/>
                <a:latin typeface="+mn-lt"/>
                <a:ea typeface="+mn-ea"/>
                <a:cs typeface="+mn-cs"/>
                <a:sym typeface="Arial"/>
              </a:rPr>
              <a:t>, by Harry </a:t>
            </a:r>
            <a:r>
              <a:rPr lang="en-US" sz="1200" i="1" dirty="0" err="1" smtClean="0">
                <a:effectLst/>
                <a:latin typeface="+mn-lt"/>
                <a:ea typeface="+mn-ea"/>
                <a:cs typeface="+mn-cs"/>
                <a:sym typeface="Arial"/>
              </a:rPr>
              <a:t>Glicken</a:t>
            </a:r>
            <a:r>
              <a:rPr lang="en-US" sz="1200" i="1" dirty="0" smtClean="0">
                <a:effectLst/>
                <a:latin typeface="+mn-lt"/>
                <a:ea typeface="+mn-ea"/>
                <a:cs typeface="+mn-cs"/>
                <a:sym typeface="Arial"/>
              </a:rPr>
              <a:t>/USGS/CVO, retrieved on August 13, 2016 from https://commons.wikimedia.org/wiki/File:Mount_St._Helens,_one_day_before_the_devastating_eruption.jpg [Public Domain]</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Mount St. Helens</a:t>
            </a:r>
            <a:r>
              <a:rPr lang="en-US" sz="1200" i="1" baseline="0" dirty="0" smtClean="0">
                <a:effectLst/>
                <a:latin typeface="+mn-lt"/>
                <a:ea typeface="+mn-ea"/>
                <a:cs typeface="+mn-cs"/>
                <a:sym typeface="Arial"/>
              </a:rPr>
              <a:t> in 1982</a:t>
            </a:r>
            <a:r>
              <a:rPr lang="en-US" sz="1200" i="1" dirty="0" smtClean="0">
                <a:effectLst/>
                <a:latin typeface="+mn-lt"/>
                <a:ea typeface="+mn-ea"/>
                <a:cs typeface="+mn-cs"/>
                <a:sym typeface="Arial"/>
              </a:rPr>
              <a:t>, by Lyn</a:t>
            </a:r>
            <a:r>
              <a:rPr lang="en-US" sz="1200" i="1" baseline="0" dirty="0" smtClean="0">
                <a:effectLst/>
                <a:latin typeface="+mn-lt"/>
                <a:ea typeface="+mn-ea"/>
                <a:cs typeface="+mn-cs"/>
                <a:sym typeface="Arial"/>
              </a:rPr>
              <a:t> Topinka</a:t>
            </a:r>
            <a:r>
              <a:rPr lang="en-US" sz="1200" i="1" dirty="0" smtClean="0">
                <a:effectLst/>
                <a:latin typeface="+mn-lt"/>
                <a:ea typeface="+mn-ea"/>
                <a:cs typeface="+mn-cs"/>
                <a:sym typeface="Arial"/>
              </a:rPr>
              <a:t>/USGS/CVO, retrieved on August 13, 2016 from https://commons.wikimedia.org/wiki/File:MSH82_st_helens_plume_from_harrys_ridge_05-19-82.jpg [Public Domain]</a:t>
            </a:r>
            <a:endParaRPr lang="en-US" dirty="0" smtClean="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endParaRPr lang="en-US" dirty="0" smtClean="0"/>
          </a:p>
        </p:txBody>
      </p:sp>
    </p:spTree>
    <p:extLst>
      <p:ext uri="{BB962C8B-B14F-4D97-AF65-F5344CB8AC3E}">
        <p14:creationId xmlns:p14="http://schemas.microsoft.com/office/powerpoint/2010/main" val="699348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Note the appearance of Mt. St. Helen’s before the eruption.  It looked like a peaceful mountain and was used for hiking and recreation. Afterwards, not only is the shape of the mountain dramatically different, but </a:t>
            </a:r>
            <a:r>
              <a:rPr lang="en-US" dirty="0" smtClean="0"/>
              <a:t>as</a:t>
            </a:r>
            <a:r>
              <a:rPr lang="en-US" baseline="0" dirty="0" smtClean="0"/>
              <a:t> late as 2007 </a:t>
            </a:r>
            <a:r>
              <a:rPr dirty="0" smtClean="0"/>
              <a:t>it </a:t>
            </a:r>
            <a:r>
              <a:rPr lang="en-US" dirty="0" smtClean="0"/>
              <a:t>was</a:t>
            </a:r>
            <a:r>
              <a:rPr lang="en-US" baseline="0" dirty="0" smtClean="0"/>
              <a:t> still</a:t>
            </a:r>
            <a:r>
              <a:rPr dirty="0" smtClean="0"/>
              <a:t> </a:t>
            </a:r>
            <a:r>
              <a:rPr dirty="0"/>
              <a:t>surrounded by a 230 mile “dead </a:t>
            </a:r>
            <a:r>
              <a:rPr dirty="0" smtClean="0"/>
              <a:t>zone</a:t>
            </a:r>
            <a:r>
              <a:rPr lang="en-US" dirty="0" smtClean="0"/>
              <a:t>“</a:t>
            </a:r>
            <a:r>
              <a:rPr lang="en-US" baseline="0" dirty="0" smtClean="0"/>
              <a:t>. The faint shadows of green show where the ecosystem is slowly beginning to re-establish itself in areas.</a:t>
            </a:r>
            <a:endParaRPr dirty="0"/>
          </a:p>
          <a:p>
            <a:endParaRPr dirty="0"/>
          </a:p>
          <a:p>
            <a:r>
              <a:rPr dirty="0"/>
              <a:t>Additional Facts:  57 people died, 200 homes were destroyed, 185 miles of roads were damaged, everything within 8 miles of the blast was destroyed instantly, and all the trees within 19 miles were leveled (all pointing north), the mountain lost 1300 feet of altitude, the </a:t>
            </a:r>
            <a:r>
              <a:rPr dirty="0" err="1"/>
              <a:t>Toule</a:t>
            </a:r>
            <a:r>
              <a:rPr dirty="0"/>
              <a:t> River flooded due to the instant melting of glaciers and snow on t. St. Helens, and street lights came on in cities 350 miles away due to the darkness  caused by all the ash in the air</a:t>
            </a:r>
            <a:r>
              <a:rPr dirty="0" smtClean="0"/>
              <a:t>.</a:t>
            </a:r>
            <a:endParaRPr lang="en-US" dirty="0" smtClean="0"/>
          </a:p>
          <a:p>
            <a:endParaRPr lang="en-US" i="1" dirty="0" smtClean="0"/>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Image credits: </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Mount St. Helens</a:t>
            </a:r>
            <a:r>
              <a:rPr lang="en-US" sz="1200" i="1" baseline="0" dirty="0" smtClean="0">
                <a:effectLst/>
                <a:latin typeface="+mn-lt"/>
                <a:ea typeface="+mn-ea"/>
                <a:cs typeface="+mn-cs"/>
                <a:sym typeface="Arial"/>
              </a:rPr>
              <a:t> pre-1980 eruption</a:t>
            </a:r>
            <a:r>
              <a:rPr lang="en-US" sz="1200" i="1" dirty="0" smtClean="0">
                <a:effectLst/>
                <a:latin typeface="+mn-lt"/>
                <a:ea typeface="+mn-ea"/>
                <a:cs typeface="+mn-cs"/>
                <a:sym typeface="Arial"/>
              </a:rPr>
              <a:t>, by Harry </a:t>
            </a:r>
            <a:r>
              <a:rPr lang="en-US" sz="1200" i="1" dirty="0" err="1" smtClean="0">
                <a:effectLst/>
                <a:latin typeface="+mn-lt"/>
                <a:ea typeface="+mn-ea"/>
                <a:cs typeface="+mn-cs"/>
                <a:sym typeface="Arial"/>
              </a:rPr>
              <a:t>Glicken</a:t>
            </a:r>
            <a:r>
              <a:rPr lang="en-US" sz="1200" i="1" dirty="0" smtClean="0">
                <a:effectLst/>
                <a:latin typeface="+mn-lt"/>
                <a:ea typeface="+mn-ea"/>
                <a:cs typeface="+mn-cs"/>
                <a:sym typeface="Arial"/>
              </a:rPr>
              <a:t>/USGS/CVO, retrieved on August 13, 2016 from https://commons.wikimedia.org/wiki/File:Mount_St._Helens,_one_day_before_the_devastating_eruption.jpg [Public Domain]</a:t>
            </a:r>
          </a:p>
          <a:p>
            <a:pPr marL="0" marR="0" lvl="0" indent="0" defTabSz="914400" eaLnBrk="1" fontAlgn="auto" latinLnBrk="0" hangingPunct="1">
              <a:lnSpc>
                <a:spcPct val="100000"/>
              </a:lnSpc>
              <a:spcBef>
                <a:spcPts val="400"/>
              </a:spcBef>
              <a:spcAft>
                <a:spcPts val="0"/>
              </a:spcAft>
              <a:buClrTx/>
              <a:buSzTx/>
              <a:buFontTx/>
              <a:buNone/>
              <a:tabLst/>
              <a:defRPr>
                <a:latin typeface="Arial"/>
                <a:ea typeface="Arial"/>
                <a:cs typeface="Arial"/>
                <a:sym typeface="Arial"/>
              </a:defRPr>
            </a:pPr>
            <a:r>
              <a:rPr lang="en-US" sz="1200" i="1" dirty="0" smtClean="0">
                <a:effectLst/>
                <a:latin typeface="+mn-lt"/>
                <a:ea typeface="+mn-ea"/>
                <a:cs typeface="+mn-cs"/>
                <a:sym typeface="Arial"/>
              </a:rPr>
              <a:t>Mount St. Helens</a:t>
            </a:r>
            <a:r>
              <a:rPr lang="en-US" sz="1200" i="1" baseline="0" dirty="0" smtClean="0">
                <a:effectLst/>
                <a:latin typeface="+mn-lt"/>
                <a:ea typeface="+mn-ea"/>
                <a:cs typeface="+mn-cs"/>
                <a:sym typeface="Arial"/>
              </a:rPr>
              <a:t> July 24, 2007</a:t>
            </a:r>
            <a:r>
              <a:rPr lang="en-US" sz="1200" i="1" dirty="0" smtClean="0">
                <a:effectLst/>
                <a:latin typeface="+mn-lt"/>
                <a:ea typeface="+mn-ea"/>
                <a:cs typeface="+mn-cs"/>
                <a:sym typeface="Arial"/>
              </a:rPr>
              <a:t>, courtesy</a:t>
            </a:r>
            <a:r>
              <a:rPr lang="en-US" sz="1200" i="1" baseline="0" dirty="0" smtClean="0">
                <a:effectLst/>
                <a:latin typeface="+mn-lt"/>
                <a:ea typeface="+mn-ea"/>
                <a:cs typeface="+mn-cs"/>
                <a:sym typeface="Arial"/>
              </a:rPr>
              <a:t> Pixabay.com</a:t>
            </a:r>
            <a:r>
              <a:rPr lang="en-US" sz="1200" i="1" dirty="0" smtClean="0">
                <a:effectLst/>
                <a:latin typeface="+mn-lt"/>
                <a:ea typeface="+mn-ea"/>
                <a:cs typeface="+mn-cs"/>
                <a:sym typeface="Arial"/>
              </a:rPr>
              <a:t>, retrieved on August 13, 2016 from https://pixabay.com/en/mount-st-helens-volcano-273395/ [Public Domain]</a:t>
            </a:r>
            <a:endParaRPr lang="en-US" dirty="0" smtClean="0"/>
          </a:p>
        </p:txBody>
      </p:sp>
    </p:spTree>
    <p:extLst>
      <p:ext uri="{BB962C8B-B14F-4D97-AF65-F5344CB8AC3E}">
        <p14:creationId xmlns:p14="http://schemas.microsoft.com/office/powerpoint/2010/main" val="2861489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pPr>
              <a:defRPr b="1"/>
            </a:pPr>
            <a:r>
              <a:rPr dirty="0"/>
              <a:t>Teacher’s Notes</a:t>
            </a:r>
          </a:p>
          <a:p>
            <a:endParaRPr dirty="0"/>
          </a:p>
          <a:p>
            <a:r>
              <a:rPr dirty="0"/>
              <a:t>Think about Continental Drift and Plate Tectonics. These forces are constantly at work on the Earth’s surface.  Here are 2 more examples of rapid change associated with these processes.</a:t>
            </a:r>
          </a:p>
          <a:p>
            <a:endParaRPr dirty="0"/>
          </a:p>
          <a:p>
            <a:r>
              <a:rPr dirty="0"/>
              <a:t>Discuss the pictures with the students. </a:t>
            </a:r>
          </a:p>
          <a:p>
            <a:endParaRPr dirty="0"/>
          </a:p>
          <a:p>
            <a:pPr marL="120315" indent="-120315">
              <a:buSzPct val="100000"/>
              <a:buChar char="•"/>
            </a:pPr>
            <a:r>
              <a:rPr dirty="0"/>
              <a:t>At the top left is an image from the 2010 Chilean Earthquake.  </a:t>
            </a:r>
          </a:p>
          <a:p>
            <a:pPr marL="120315" indent="-120315">
              <a:buSzPct val="100000"/>
              <a:buChar char="•"/>
            </a:pPr>
            <a:r>
              <a:rPr dirty="0"/>
              <a:t>The bottom right is an example of tectonic uplift called Kupe’s Sail in New Zealand.  Point out the triangular ridge to the right side. It is sedimentary rock which was suddenly thrust up in an earthquake</a:t>
            </a:r>
            <a:r>
              <a:rPr dirty="0" smtClean="0"/>
              <a:t>.</a:t>
            </a:r>
            <a:endParaRPr lang="en-US" dirty="0" smtClean="0"/>
          </a:p>
          <a:p>
            <a:pPr marL="120315" indent="-120315">
              <a:buSzPct val="100000"/>
              <a:buChar char="•"/>
            </a:pPr>
            <a:endParaRPr lang="en-US" dirty="0" smtClean="0"/>
          </a:p>
          <a:p>
            <a:pPr marL="0" indent="0">
              <a:buSzPct val="100000"/>
              <a:buNone/>
            </a:pPr>
            <a:endParaRPr lang="en-US" i="1" dirty="0" smtClean="0"/>
          </a:p>
          <a:p>
            <a:pPr marL="0" indent="0">
              <a:buSzPct val="100000"/>
              <a:buNone/>
            </a:pPr>
            <a:r>
              <a:rPr lang="en-US" i="1" dirty="0" smtClean="0"/>
              <a:t>Image credits: </a:t>
            </a:r>
          </a:p>
          <a:p>
            <a:pPr marL="0" indent="0">
              <a:buSzPct val="100000"/>
              <a:buNone/>
            </a:pPr>
            <a:r>
              <a:rPr lang="en-US" i="1" dirty="0" smtClean="0"/>
              <a:t>2010</a:t>
            </a:r>
            <a:r>
              <a:rPr lang="en-US" i="1" baseline="0" dirty="0" smtClean="0"/>
              <a:t> Chilean earthquake damage</a:t>
            </a:r>
            <a:r>
              <a:rPr lang="en-US" i="1" dirty="0" smtClean="0"/>
              <a:t>, by Pedro Villavicencio , retrieved on August 13, 2016 from https://www.flickr.com/photos/pvillavi/4403253329 [CC BY-SA 2.0 (https://creativecommons.org/licenses/by/2.0/)]</a:t>
            </a:r>
          </a:p>
          <a:p>
            <a:pPr marL="0" indent="0">
              <a:buSzPct val="100000"/>
              <a:buNone/>
            </a:pPr>
            <a:r>
              <a:rPr lang="en-US" i="1" dirty="0" smtClean="0"/>
              <a:t>Tectonic</a:t>
            </a:r>
            <a:r>
              <a:rPr lang="en-US" i="1" baseline="0" dirty="0" smtClean="0"/>
              <a:t> uplift</a:t>
            </a:r>
            <a:r>
              <a:rPr lang="en-US" i="1" dirty="0" smtClean="0"/>
              <a:t>, by </a:t>
            </a:r>
            <a:r>
              <a:rPr lang="en-US" i="1" dirty="0" err="1" smtClean="0"/>
              <a:t>Karora</a:t>
            </a:r>
            <a:r>
              <a:rPr lang="en-US" i="1" dirty="0" smtClean="0"/>
              <a:t>, retrieved on August 13, 2016 from https://commons.wikimedia.org/wiki/File:Kupe%27s_Sail-20070331.jpg [Public Domain]</a:t>
            </a:r>
          </a:p>
          <a:p>
            <a:endParaRPr dirty="0"/>
          </a:p>
        </p:txBody>
      </p:sp>
    </p:spTree>
    <p:extLst>
      <p:ext uri="{BB962C8B-B14F-4D97-AF65-F5344CB8AC3E}">
        <p14:creationId xmlns:p14="http://schemas.microsoft.com/office/powerpoint/2010/main" val="2941380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There are other forces at work too — including weathering and erosion.  Discuss these concepts with students, emphasizing that, in contrast to earthquakes and volcanic eruptions, weathering and erosion are examples of slower changes that alter the Earth.  Erosion can, however, happen quickly if there are heavy rains and flooding.</a:t>
            </a:r>
          </a:p>
          <a:p>
            <a:pPr>
              <a:defRPr>
                <a:latin typeface="Arial"/>
                <a:ea typeface="Arial"/>
                <a:cs typeface="Arial"/>
                <a:sym typeface="Arial"/>
              </a:defRPr>
            </a:pPr>
            <a:endParaRPr dirty="0"/>
          </a:p>
          <a:p>
            <a:pPr>
              <a:defRPr>
                <a:latin typeface="Arial"/>
                <a:ea typeface="Arial"/>
                <a:cs typeface="Arial"/>
                <a:sym typeface="Arial"/>
              </a:defRPr>
            </a:pPr>
            <a:r>
              <a:rPr dirty="0"/>
              <a:t>Emphasize the following points and questions. </a:t>
            </a:r>
          </a:p>
          <a:p>
            <a:pPr>
              <a:defRPr>
                <a:latin typeface="Arial"/>
                <a:ea typeface="Arial"/>
                <a:cs typeface="Arial"/>
                <a:sym typeface="Arial"/>
              </a:defRPr>
            </a:pPr>
            <a:endParaRPr dirty="0"/>
          </a:p>
          <a:p>
            <a:pPr>
              <a:defRPr b="1">
                <a:latin typeface="Arial"/>
                <a:ea typeface="Arial"/>
                <a:cs typeface="Arial"/>
                <a:sym typeface="Arial"/>
              </a:defRPr>
            </a:pPr>
            <a:r>
              <a:rPr dirty="0"/>
              <a:t>What forces are at work here?  </a:t>
            </a:r>
          </a:p>
          <a:p>
            <a:pPr>
              <a:defRPr b="1">
                <a:latin typeface="Arial"/>
                <a:ea typeface="Arial"/>
                <a:cs typeface="Arial"/>
                <a:sym typeface="Arial"/>
              </a:defRPr>
            </a:pPr>
            <a:r>
              <a:rPr b="0" dirty="0"/>
              <a:t>You can see the effects of both weathering and erosion.  Weathering has shaped these rocks on the left, primarily through water and on the right by wind.  In both cases, weathering has shaped the rock, and erosion has moved the resulting broken-down rock particles to a new location.</a:t>
            </a:r>
          </a:p>
          <a:p>
            <a:pPr>
              <a:defRPr b="1">
                <a:latin typeface="Arial"/>
                <a:ea typeface="Arial"/>
                <a:cs typeface="Arial"/>
                <a:sym typeface="Arial"/>
              </a:defRPr>
            </a:pPr>
            <a:endParaRPr b="0" dirty="0"/>
          </a:p>
          <a:p>
            <a:pPr>
              <a:defRPr b="1">
                <a:latin typeface="Arial"/>
                <a:ea typeface="Arial"/>
                <a:cs typeface="Arial"/>
                <a:sym typeface="Arial"/>
              </a:defRPr>
            </a:pPr>
            <a:r>
              <a:rPr dirty="0"/>
              <a:t>Are these forces working quickly or slowly?  </a:t>
            </a:r>
          </a:p>
          <a:p>
            <a:pPr>
              <a:defRPr b="1">
                <a:latin typeface="Arial"/>
                <a:ea typeface="Arial"/>
                <a:cs typeface="Arial"/>
                <a:sym typeface="Arial"/>
              </a:defRPr>
            </a:pPr>
            <a:r>
              <a:rPr b="0" dirty="0"/>
              <a:t>Ask your students what they think. </a:t>
            </a:r>
            <a:r>
              <a:rPr dirty="0"/>
              <a:t> </a:t>
            </a:r>
            <a:r>
              <a:rPr b="0" dirty="0"/>
              <a:t>They should be encouraged to try to interpret the visual information they see.  </a:t>
            </a:r>
          </a:p>
          <a:p>
            <a:pPr>
              <a:defRPr b="1">
                <a:latin typeface="Arial"/>
                <a:ea typeface="Arial"/>
                <a:cs typeface="Arial"/>
                <a:sym typeface="Arial"/>
              </a:defRPr>
            </a:pPr>
            <a:r>
              <a:rPr b="0" dirty="0"/>
              <a:t>For example, are the shapes that appear to be carved out by water and wind look fairly smooth?  Over thousands of years, gently but constant weathering can smooth away rock.  Generally, these formations would have formed very slowly due to the weathering.  Contrast the surfaces here with students’ memories of what a landslide, earthquake damage, or erosion due to violent flooding look like. </a:t>
            </a:r>
          </a:p>
          <a:p>
            <a:pPr>
              <a:defRPr b="1">
                <a:latin typeface="Arial"/>
                <a:ea typeface="Arial"/>
                <a:cs typeface="Arial"/>
                <a:sym typeface="Arial"/>
              </a:defRPr>
            </a:pPr>
            <a:endParaRPr b="0" dirty="0"/>
          </a:p>
          <a:p>
            <a:pPr>
              <a:defRPr b="1">
                <a:latin typeface="Arial"/>
                <a:ea typeface="Arial"/>
                <a:cs typeface="Arial"/>
                <a:sym typeface="Arial"/>
              </a:defRPr>
            </a:pPr>
            <a:r>
              <a:rPr dirty="0"/>
              <a:t>How do you know?  </a:t>
            </a:r>
          </a:p>
          <a:p>
            <a:pPr>
              <a:defRPr b="1">
                <a:latin typeface="Arial"/>
                <a:ea typeface="Arial"/>
                <a:cs typeface="Arial"/>
                <a:sym typeface="Arial"/>
              </a:defRPr>
            </a:pPr>
            <a:r>
              <a:rPr b="0" dirty="0"/>
              <a:t>Ask students to explain their “evidence” for the speed of these processes.  Answers might include:   </a:t>
            </a:r>
          </a:p>
          <a:p>
            <a:pPr marL="160421" indent="-160421">
              <a:buSzPct val="100000"/>
              <a:buAutoNum type="arabicPeriod"/>
              <a:defRPr b="1">
                <a:latin typeface="Arial"/>
                <a:ea typeface="Arial"/>
                <a:cs typeface="Arial"/>
                <a:sym typeface="Arial"/>
              </a:defRPr>
            </a:pPr>
            <a:r>
              <a:rPr b="0" dirty="0"/>
              <a:t>The smooth appearance of the rock on the left and the right make it look like the weathering process would have been gradual.  </a:t>
            </a:r>
          </a:p>
          <a:p>
            <a:pPr marL="160421" indent="-160421">
              <a:buSzPct val="100000"/>
              <a:buAutoNum type="arabicPeriod"/>
              <a:defRPr b="1">
                <a:latin typeface="Arial"/>
                <a:ea typeface="Arial"/>
                <a:cs typeface="Arial"/>
                <a:sym typeface="Arial"/>
              </a:defRPr>
            </a:pPr>
            <a:r>
              <a:rPr b="0" dirty="0"/>
              <a:t>The small waterfall on the left looks like it would have taken thousands of years to carve out the channel in the rock where it flows.  </a:t>
            </a:r>
          </a:p>
          <a:p>
            <a:pPr marL="160421" indent="-160421">
              <a:buSzPct val="100000"/>
              <a:buAutoNum type="arabicPeriod"/>
              <a:defRPr b="1">
                <a:latin typeface="Arial"/>
                <a:ea typeface="Arial"/>
                <a:cs typeface="Arial"/>
                <a:sym typeface="Arial"/>
              </a:defRPr>
            </a:pPr>
            <a:r>
              <a:rPr b="0" dirty="0"/>
              <a:t>On the left, both the surface of the mountain and the cave carved out of it look soft, like the rock has slowly been broken down over time, and there is also evidence that the sediment has stayed closed to the base of the mountain, forming a sandy slope leading up to it.  When the mountain was new, it probably would’ve looked much more angular, having been thrust up suddenly through tectonic plate activity</a:t>
            </a:r>
            <a:r>
              <a:rPr b="0" dirty="0" smtClean="0"/>
              <a:t>.</a:t>
            </a:r>
            <a:endParaRPr lang="en-US" b="0" dirty="0" smtClean="0"/>
          </a:p>
          <a:p>
            <a:pPr marL="160421" indent="-160421">
              <a:buSzPct val="100000"/>
              <a:buAutoNum type="arabicPeriod"/>
              <a:defRPr b="1">
                <a:latin typeface="Arial"/>
                <a:ea typeface="Arial"/>
                <a:cs typeface="Arial"/>
                <a:sym typeface="Arial"/>
              </a:defRPr>
            </a:pPr>
            <a:endParaRPr lang="en-US" b="0" dirty="0" smtClean="0">
              <a:solidFill>
                <a:schemeClr val="accent2"/>
              </a:solidFill>
            </a:endParaRPr>
          </a:p>
          <a:p>
            <a:pPr marL="0" indent="0">
              <a:buSzPct val="100000"/>
              <a:buNone/>
            </a:pPr>
            <a:r>
              <a:rPr lang="en-US" i="1" dirty="0" smtClean="0"/>
              <a:t>Image credits: </a:t>
            </a:r>
          </a:p>
          <a:p>
            <a:pPr marL="0" indent="0">
              <a:buSzPct val="100000"/>
              <a:buNone/>
            </a:pPr>
            <a:r>
              <a:rPr lang="en-US" i="1" dirty="0" smtClean="0"/>
              <a:t>Weathering</a:t>
            </a:r>
            <a:r>
              <a:rPr lang="en-US" i="1" baseline="0" dirty="0" smtClean="0"/>
              <a:t> and erosion by water</a:t>
            </a:r>
            <a:r>
              <a:rPr lang="en-US" i="1" dirty="0" smtClean="0"/>
              <a:t>, by </a:t>
            </a:r>
            <a:r>
              <a:rPr lang="en-US" i="1" dirty="0" err="1" smtClean="0"/>
              <a:t>Fandubarca</a:t>
            </a:r>
            <a:r>
              <a:rPr lang="en-US" i="1" dirty="0" smtClean="0"/>
              <a:t>, retrieved on June 6, 2016 from https://commons.wikimedia.org/wiki/File%3ALa_laune_de_l'%C3%A9l%C3%A9phant.jpg [CC BY-SA 3.0 (https://creativecommons.org/licenses/by/3.0/)]</a:t>
            </a:r>
          </a:p>
          <a:p>
            <a:pPr marL="0" indent="0">
              <a:buSzPct val="100000"/>
              <a:buNone/>
            </a:pPr>
            <a:r>
              <a:rPr lang="en-US" i="1" dirty="0" smtClean="0"/>
              <a:t>Weathering and erosion by wind, by Qfl247, retrieved on June 6, 2016 from https://commons.wikimedia.org/wiki/File:MoabAlcove.JPG [CC BY-SA 3.0 (https://creativecommons.org/licenses/by/3.0/)]</a:t>
            </a:r>
          </a:p>
        </p:txBody>
      </p:sp>
    </p:spTree>
    <p:extLst>
      <p:ext uri="{BB962C8B-B14F-4D97-AF65-F5344CB8AC3E}">
        <p14:creationId xmlns:p14="http://schemas.microsoft.com/office/powerpoint/2010/main" val="14605196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noRot="1" noChangeAspect="1"/>
          </p:cNvSpPr>
          <p:nvPr>
            <p:ph type="sldImg"/>
          </p:nvPr>
        </p:nvSpPr>
        <p:spPr>
          <a:prstGeom prst="rect">
            <a:avLst/>
          </a:prstGeom>
        </p:spPr>
        <p:txBody>
          <a:bodyPr/>
          <a:lstStyle/>
          <a:p>
            <a:endParaRPr/>
          </a:p>
        </p:txBody>
      </p:sp>
      <p:sp>
        <p:nvSpPr>
          <p:cNvPr id="739" name="Shape 739"/>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b="1">
                <a:latin typeface="Arial"/>
                <a:ea typeface="Arial"/>
                <a:cs typeface="Arial"/>
                <a:sym typeface="Arial"/>
              </a:defRPr>
            </a:pPr>
            <a:endParaRPr dirty="0"/>
          </a:p>
          <a:p>
            <a:pPr>
              <a:defRPr b="1">
                <a:latin typeface="Arial"/>
                <a:ea typeface="Arial"/>
                <a:cs typeface="Arial"/>
                <a:sym typeface="Arial"/>
              </a:defRPr>
            </a:pPr>
            <a:r>
              <a:rPr b="0" dirty="0"/>
              <a:t>Guide a discussion of these 2 different types of weathering by asking and talking about the following questions. </a:t>
            </a:r>
          </a:p>
          <a:p>
            <a:pPr>
              <a:defRPr b="1">
                <a:latin typeface="Arial"/>
                <a:ea typeface="Arial"/>
                <a:cs typeface="Arial"/>
                <a:sym typeface="Arial"/>
              </a:defRPr>
            </a:pPr>
            <a:endParaRPr b="0" dirty="0"/>
          </a:p>
          <a:p>
            <a:pPr>
              <a:defRPr b="1">
                <a:latin typeface="Arial"/>
                <a:ea typeface="Arial"/>
                <a:cs typeface="Arial"/>
                <a:sym typeface="Arial"/>
              </a:defRPr>
            </a:pPr>
            <a:r>
              <a:rPr dirty="0"/>
              <a:t>What forces are at work here? </a:t>
            </a:r>
            <a:r>
              <a:rPr b="0" dirty="0"/>
              <a:t>Weathering and erosion are at work here.  In these pictures however, weathering is most visible since we don’t see evidence of broken down rock having been transported away from the area</a:t>
            </a:r>
            <a:r>
              <a:rPr b="0" dirty="0" smtClean="0"/>
              <a:t>.</a:t>
            </a:r>
            <a:endParaRPr lang="en-US" b="0" dirty="0" smtClean="0"/>
          </a:p>
          <a:p>
            <a:pPr>
              <a:defRPr b="1">
                <a:latin typeface="Arial"/>
                <a:ea typeface="Arial"/>
                <a:cs typeface="Arial"/>
                <a:sym typeface="Arial"/>
              </a:defRPr>
            </a:pPr>
            <a:endParaRPr b="0" dirty="0"/>
          </a:p>
          <a:p>
            <a:pPr>
              <a:defRPr b="1">
                <a:latin typeface="Arial"/>
                <a:ea typeface="Arial"/>
                <a:cs typeface="Arial"/>
                <a:sym typeface="Arial"/>
              </a:defRPr>
            </a:pPr>
            <a:r>
              <a:rPr b="0" dirty="0"/>
              <a:t>Students may or may not know about lichens — these are the colorful symbiotic pairings of algae and fungus that grow over the surfaces of rock.  They can be red, orange, yellow, brown, or green, and they even grow on concrete!  As they grow, lichens produce acids that chemically react with the rock and change its composition.  The rock actually softens, and then may break easily into particles, and becomes more susceptible to physical weathering.  On the left, if you look at the gray surface of the rock, you can see the weathering that is caused by lichens where the rock appears crinkled.</a:t>
            </a:r>
          </a:p>
          <a:p>
            <a:pPr>
              <a:defRPr b="1">
                <a:latin typeface="Arial"/>
                <a:ea typeface="Arial"/>
                <a:cs typeface="Arial"/>
                <a:sym typeface="Arial"/>
              </a:defRPr>
            </a:pPr>
            <a:endParaRPr b="0" dirty="0"/>
          </a:p>
          <a:p>
            <a:pPr>
              <a:defRPr b="1">
                <a:latin typeface="Arial"/>
                <a:ea typeface="Arial"/>
                <a:cs typeface="Arial"/>
                <a:sym typeface="Arial"/>
              </a:defRPr>
            </a:pPr>
            <a:r>
              <a:rPr b="0" dirty="0"/>
              <a:t>On the right, the tree’s roots  have grown into the rocks on which it is anchored.  The Bristlecone Pine tree’s growth is a very slow biological process.  Some of these trees live for 5000 years!  As the tree’s roots penetrate the rock in search of moisture and nutrients, they physically break down the structure of the rock.  (Students may have seen a sidewalk being buckled by the growth of tree roots — a similar situation.)  Notice that this tree is at the top of a mountain.  Ice-wedging has probably occurred here too.  </a:t>
            </a:r>
            <a:r>
              <a:rPr b="0" dirty="0" smtClean="0"/>
              <a:t>I</a:t>
            </a:r>
            <a:r>
              <a:rPr lang="en-US" b="0" dirty="0" smtClean="0"/>
              <a:t>ce wedging</a:t>
            </a:r>
            <a:r>
              <a:rPr b="0" dirty="0" smtClean="0"/>
              <a:t> </a:t>
            </a:r>
            <a:r>
              <a:rPr b="0" dirty="0"/>
              <a:t>occurs when water gets into the cracks of a rock, then freezes and expands, breaking the rock apart.  In this case, the properties of frozen water make it an effective force for weathering.</a:t>
            </a:r>
          </a:p>
          <a:p>
            <a:pPr>
              <a:defRPr b="1">
                <a:latin typeface="Arial"/>
                <a:ea typeface="Arial"/>
                <a:cs typeface="Arial"/>
                <a:sym typeface="Arial"/>
              </a:defRPr>
            </a:pPr>
            <a:endParaRPr b="0" dirty="0"/>
          </a:p>
          <a:p>
            <a:pPr>
              <a:defRPr b="1">
                <a:latin typeface="Arial"/>
                <a:ea typeface="Arial"/>
                <a:cs typeface="Arial"/>
                <a:sym typeface="Arial"/>
              </a:defRPr>
            </a:pPr>
            <a:r>
              <a:rPr dirty="0"/>
              <a:t>Are these forces working quickly or slowly? </a:t>
            </a:r>
          </a:p>
          <a:p>
            <a:pPr>
              <a:defRPr>
                <a:latin typeface="Arial"/>
                <a:ea typeface="Arial"/>
                <a:cs typeface="Arial"/>
                <a:sym typeface="Arial"/>
              </a:defRPr>
            </a:pPr>
            <a:r>
              <a:rPr dirty="0"/>
              <a:t>Once again, have your students try to interpret the visual evidence before them.  In general, these will be slow processes, because these organisms grow slowly. </a:t>
            </a:r>
          </a:p>
          <a:p>
            <a:pPr>
              <a:defRPr>
                <a:latin typeface="Arial"/>
                <a:ea typeface="Arial"/>
                <a:cs typeface="Arial"/>
                <a:sym typeface="Arial"/>
              </a:defRPr>
            </a:pPr>
            <a:r>
              <a:rPr dirty="0"/>
              <a:t>Evidence for the speed of the forces may include the following:</a:t>
            </a:r>
          </a:p>
          <a:p>
            <a:pPr marL="160421" indent="-160421">
              <a:buSzPct val="100000"/>
              <a:buAutoNum type="arabicPeriod"/>
              <a:defRPr b="1">
                <a:latin typeface="Arial"/>
                <a:ea typeface="Arial"/>
                <a:cs typeface="Arial"/>
                <a:sym typeface="Arial"/>
              </a:defRPr>
            </a:pPr>
            <a:r>
              <a:rPr b="0" dirty="0"/>
              <a:t>Students may realize that lichens (on the left) as very slow-growing organisms.  Each year as the colonies of lichen spread over the surface of the rock, they will produce more acids and chemically weather more of the rock’s surface.  This chemical weathering happens quickly in small areas, and continues year after year until finally, the entire rock may be affected. </a:t>
            </a:r>
          </a:p>
          <a:p>
            <a:pPr marL="160421" indent="-160421">
              <a:buSzPct val="100000"/>
              <a:buAutoNum type="arabicPeriod"/>
              <a:defRPr b="1">
                <a:latin typeface="Arial"/>
                <a:ea typeface="Arial"/>
                <a:cs typeface="Arial"/>
                <a:sym typeface="Arial"/>
              </a:defRPr>
            </a:pPr>
            <a:r>
              <a:rPr b="0" dirty="0"/>
              <a:t>The chemical weathering on the rock’s surface makes it vulnerable to faster breakdown from processes such as ice-wedging or the growth of plant roots into the rock.</a:t>
            </a:r>
          </a:p>
          <a:p>
            <a:pPr marL="160421" indent="-160421">
              <a:buSzPct val="100000"/>
              <a:buAutoNum type="arabicPeriod"/>
              <a:defRPr b="1">
                <a:latin typeface="Arial"/>
                <a:ea typeface="Arial"/>
                <a:cs typeface="Arial"/>
                <a:sym typeface="Arial"/>
              </a:defRPr>
            </a:pPr>
            <a:r>
              <a:rPr b="0" dirty="0"/>
              <a:t>On the right, the Bristlecone Pine may  be thousands of years old.  Geologically speaking, the action of the tree’s roots breaking into and breaking down rocks over a few thousand years is very fast.</a:t>
            </a:r>
          </a:p>
          <a:p>
            <a:pPr>
              <a:defRPr b="1">
                <a:latin typeface="Arial"/>
                <a:ea typeface="Arial"/>
                <a:cs typeface="Arial"/>
                <a:sym typeface="Arial"/>
              </a:defRPr>
            </a:pPr>
            <a:r>
              <a:rPr b="0" dirty="0"/>
              <a:t>4. At the foot of the pine you can see </a:t>
            </a:r>
            <a:r>
              <a:rPr b="0" dirty="0" smtClean="0"/>
              <a:t>wispy </a:t>
            </a:r>
            <a:r>
              <a:rPr b="0" dirty="0"/>
              <a:t>plants which managed to grow on the </a:t>
            </a:r>
            <a:r>
              <a:rPr b="0" dirty="0" smtClean="0"/>
              <a:t>rocky </a:t>
            </a:r>
            <a:r>
              <a:rPr b="0" dirty="0"/>
              <a:t>surface. Even summer flowers and grasses can grow into rocks, and year after year, their roots help to break them down.  To state it another way, the summer plants’ physical weathering, breaking down of rock every year, provides an example of rapid change — but the overall larger visual differences may only be seen after longer periods of time.</a:t>
            </a:r>
          </a:p>
          <a:p>
            <a:pPr>
              <a:defRPr b="1">
                <a:latin typeface="Arial"/>
                <a:ea typeface="Arial"/>
                <a:cs typeface="Arial"/>
                <a:sym typeface="Arial"/>
              </a:defRPr>
            </a:pPr>
            <a:r>
              <a:rPr b="0" dirty="0"/>
              <a:t>5. We really can’t tell if erosion is happening quickly or slowly.  In these photos we don’t see evidence of erosion like we did in the previous slide</a:t>
            </a:r>
            <a:r>
              <a:rPr b="0" dirty="0" smtClean="0"/>
              <a:t>.</a:t>
            </a:r>
            <a:endParaRPr lang="en-US" b="0" dirty="0" smtClean="0"/>
          </a:p>
          <a:p>
            <a:pPr>
              <a:defRPr b="1">
                <a:latin typeface="Arial"/>
                <a:ea typeface="Arial"/>
                <a:cs typeface="Arial"/>
                <a:sym typeface="Arial"/>
              </a:defRPr>
            </a:pPr>
            <a:endParaRPr lang="en-US" b="0" dirty="0" smtClean="0"/>
          </a:p>
          <a:p>
            <a:pPr>
              <a:defRPr b="1">
                <a:latin typeface="Arial"/>
                <a:ea typeface="Arial"/>
                <a:cs typeface="Arial"/>
                <a:sym typeface="Arial"/>
              </a:defRPr>
            </a:pPr>
            <a:endParaRPr lang="en-US" b="0" dirty="0" smtClean="0"/>
          </a:p>
          <a:p>
            <a:pPr>
              <a:defRPr b="1">
                <a:latin typeface="Arial"/>
                <a:ea typeface="Arial"/>
                <a:cs typeface="Arial"/>
                <a:sym typeface="Arial"/>
              </a:defRPr>
            </a:pPr>
            <a:r>
              <a:rPr lang="en-US" b="0" i="1" dirty="0" smtClean="0"/>
              <a:t>Image credits:</a:t>
            </a:r>
          </a:p>
          <a:p>
            <a:pPr>
              <a:defRPr b="1">
                <a:latin typeface="Arial"/>
                <a:ea typeface="Arial"/>
                <a:cs typeface="Arial"/>
                <a:sym typeface="Arial"/>
              </a:defRPr>
            </a:pPr>
            <a:r>
              <a:rPr lang="en-US" b="0" i="1" dirty="0" smtClean="0"/>
              <a:t>Lichens and moss on rock, </a:t>
            </a:r>
            <a:r>
              <a:rPr lang="en-US" b="0" i="1" baseline="0" dirty="0" smtClean="0"/>
              <a:t>by Western Arctic National Parklands (Patient Growth), retrieved June 6, 2016 from https://www.flickr.com/photos/nps_wear/9828976943/ [CC BY 2.0 (http://creativecommons.org/licenses/by/2.0)]</a:t>
            </a:r>
          </a:p>
          <a:p>
            <a:pPr>
              <a:defRPr b="1">
                <a:latin typeface="Arial"/>
                <a:ea typeface="Arial"/>
                <a:cs typeface="Arial"/>
                <a:sym typeface="Arial"/>
              </a:defRPr>
            </a:pPr>
            <a:r>
              <a:rPr lang="en-US" b="0" i="1" baseline="0" dirty="0" smtClean="0"/>
              <a:t>Tree growing in rock, by Grand Canyon National Park, retrieved June 6, 2016  from https://www.flickr.com/photos/grand_canyon_nps/12199085015/ [CC BY 2.0 (http://creativecommons.org/licenses/by/2.0)]</a:t>
            </a:r>
            <a:endParaRPr b="0" i="1" dirty="0"/>
          </a:p>
          <a:p>
            <a:pPr>
              <a:defRPr b="1">
                <a:latin typeface="Arial"/>
                <a:ea typeface="Arial"/>
                <a:cs typeface="Arial"/>
                <a:sym typeface="Arial"/>
              </a:defRPr>
            </a:pPr>
            <a:endParaRPr b="0" dirty="0"/>
          </a:p>
        </p:txBody>
      </p:sp>
    </p:spTree>
    <p:extLst>
      <p:ext uri="{BB962C8B-B14F-4D97-AF65-F5344CB8AC3E}">
        <p14:creationId xmlns:p14="http://schemas.microsoft.com/office/powerpoint/2010/main" val="251780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Why does our world look so much different than it did </a:t>
            </a:r>
            <a:r>
              <a:rPr lang="en-US" dirty="0" smtClean="0"/>
              <a:t>7</a:t>
            </a:r>
            <a:r>
              <a:rPr dirty="0" smtClean="0"/>
              <a:t>50 </a:t>
            </a:r>
            <a:r>
              <a:rPr dirty="0"/>
              <a:t>million years ago, 237 million years ago or even 50 million years ago?</a:t>
            </a:r>
          </a:p>
          <a:p>
            <a:pPr>
              <a:defRPr>
                <a:latin typeface="Arial"/>
                <a:ea typeface="Arial"/>
                <a:cs typeface="Arial"/>
                <a:sym typeface="Arial"/>
              </a:defRPr>
            </a:pPr>
            <a:endParaRPr dirty="0"/>
          </a:p>
          <a:p>
            <a:pPr>
              <a:defRPr>
                <a:latin typeface="Arial"/>
                <a:ea typeface="Arial"/>
                <a:cs typeface="Arial"/>
                <a:sym typeface="Arial"/>
              </a:defRPr>
            </a:pPr>
            <a:r>
              <a:rPr dirty="0"/>
              <a:t>Image courtesy: http://geology.wr.usgs.gov/docs/usgsnps/index.html</a:t>
            </a:r>
          </a:p>
        </p:txBody>
      </p:sp>
    </p:spTree>
    <p:extLst>
      <p:ext uri="{BB962C8B-B14F-4D97-AF65-F5344CB8AC3E}">
        <p14:creationId xmlns:p14="http://schemas.microsoft.com/office/powerpoint/2010/main" val="23550767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pPr>
              <a:defRPr b="1"/>
            </a:pPr>
            <a:r>
              <a:rPr dirty="0"/>
              <a:t>Teacher’s Notes</a:t>
            </a:r>
          </a:p>
          <a:p>
            <a:endParaRPr dirty="0"/>
          </a:p>
          <a:p>
            <a:r>
              <a:rPr dirty="0"/>
              <a:t>These are brainstorming questions or “teasers” for the next section. Provide time for students to brainstorm answers. Tell them that they will investigate ways in which to approach these questions in the next section. </a:t>
            </a:r>
            <a:endParaRPr lang="en-US" dirty="0" smtClean="0"/>
          </a:p>
          <a:p>
            <a:endParaRPr lang="en-US" dirty="0" smtClean="0"/>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r>
              <a:rPr lang="en-US" i="1" baseline="0" dirty="0" smtClean="0"/>
              <a:t> </a:t>
            </a:r>
            <a:r>
              <a:rPr lang="en-US" sz="1200" i="1" dirty="0" err="1" smtClean="0">
                <a:effectLst/>
                <a:latin typeface="+mn-lt"/>
                <a:ea typeface="+mn-ea"/>
                <a:cs typeface="+mn-cs"/>
                <a:sym typeface="Arial"/>
              </a:rPr>
              <a:t>Shoup</a:t>
            </a:r>
            <a:r>
              <a:rPr lang="en-US" sz="1200" i="1" dirty="0" smtClean="0">
                <a:effectLst/>
                <a:latin typeface="+mn-lt"/>
                <a:ea typeface="+mn-ea"/>
                <a:cs typeface="+mn-cs"/>
                <a:sym typeface="Arial"/>
              </a:rPr>
              <a:t> Glacier, from Wikimedia Commons, retrieved on June</a:t>
            </a:r>
            <a:r>
              <a:rPr lang="en-US" sz="1200" i="1" baseline="0" dirty="0" smtClean="0">
                <a:effectLst/>
                <a:latin typeface="+mn-lt"/>
                <a:ea typeface="+mn-ea"/>
                <a:cs typeface="+mn-cs"/>
                <a:sym typeface="Arial"/>
              </a:rPr>
              <a:t> 6, 2016 </a:t>
            </a:r>
            <a:r>
              <a:rPr lang="en-US" sz="1200" i="1" dirty="0" smtClean="0">
                <a:effectLst/>
                <a:latin typeface="+mn-lt"/>
                <a:ea typeface="+mn-ea"/>
                <a:cs typeface="+mn-cs"/>
                <a:sym typeface="Arial"/>
              </a:rPr>
              <a:t>from https://commons.wikimedia.org/wiki/File:Shoup_Glacier.jpg [Public Domain]</a:t>
            </a:r>
          </a:p>
          <a:p>
            <a:endParaRPr i="1" dirty="0"/>
          </a:p>
        </p:txBody>
      </p:sp>
    </p:spTree>
    <p:extLst>
      <p:ext uri="{BB962C8B-B14F-4D97-AF65-F5344CB8AC3E}">
        <p14:creationId xmlns:p14="http://schemas.microsoft.com/office/powerpoint/2010/main" val="3790442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b="1">
                <a:latin typeface="Arial"/>
                <a:ea typeface="Arial"/>
                <a:cs typeface="Arial"/>
                <a:sym typeface="Arial"/>
              </a:defRPr>
            </a:pPr>
            <a:endParaRPr dirty="0"/>
          </a:p>
          <a:p>
            <a:pPr marL="160421" indent="-160421">
              <a:buSzPct val="100000"/>
              <a:buAutoNum type="arabicPeriod"/>
              <a:defRPr b="1">
                <a:latin typeface="Arial"/>
                <a:ea typeface="Arial"/>
                <a:cs typeface="Arial"/>
                <a:sym typeface="Arial"/>
              </a:defRPr>
            </a:pPr>
            <a:r>
              <a:rPr dirty="0"/>
              <a:t>Why would the statement, “changes in the Earth’s surface happen both slowly and quickly.” be accurate? </a:t>
            </a:r>
            <a:r>
              <a:rPr b="0" dirty="0"/>
              <a:t> </a:t>
            </a:r>
            <a:r>
              <a:rPr b="0" dirty="0" smtClean="0"/>
              <a:t>Students </a:t>
            </a:r>
            <a:r>
              <a:rPr b="0" dirty="0"/>
              <a:t>have looked at several examples of both slow and fast change. All of which  are naturally occurring processes, and all which are happening all the time. They have seen the type of fast, dramatic change that can occur through landslides, earthquakes, volcanic eruptions, and floods.  in addition, students have looked at slower examples of weathering and erosion in slides 68 and 69, featuring the small waterfall, the red-rock mountain and wind cave, the lichen-covered rock, and the Bristlecone Pine.  For these examples, it should be pointed out that at any time, faster forces can come into play due to changes in weather and tectonic plate activity.</a:t>
            </a:r>
          </a:p>
          <a:p>
            <a:pPr>
              <a:defRPr b="1">
                <a:latin typeface="Arial"/>
                <a:ea typeface="Arial"/>
                <a:cs typeface="Arial"/>
                <a:sym typeface="Arial"/>
              </a:defRPr>
            </a:pPr>
            <a:endParaRPr b="0" dirty="0"/>
          </a:p>
          <a:p>
            <a:pPr>
              <a:defRPr b="1">
                <a:latin typeface="Arial"/>
                <a:ea typeface="Arial"/>
                <a:cs typeface="Arial"/>
                <a:sym typeface="Arial"/>
              </a:defRPr>
            </a:pPr>
            <a:r>
              <a:rPr dirty="0"/>
              <a:t>2. What type of evidence would indicate that weathering occurred in the picture above?  </a:t>
            </a:r>
            <a:r>
              <a:rPr b="0" dirty="0"/>
              <a:t>Students know that mountains are formed when tectonic plates meet, causing one plate to rise up and form jagged mountain ranges, and another to be pushed deeper below the surface of the earth.  They also have had a sneak-peek at a glacier in slide 70. New, jagged mountains get weathered over millions of years, causing them to appear less “sharp.”  Erosion carries broken-down particles of rock down the mountains, and depositing them near the bases.  This sediment softens the slopes, and also provides the makings for soil.  Here we can see that trees have grown in the rich deposits at the base of the mountains.  In addition, it is possible that a glacier gouged out the valley that we see in the </a:t>
            </a:r>
            <a:r>
              <a:rPr b="0" dirty="0" smtClean="0"/>
              <a:t>picture</a:t>
            </a:r>
            <a:r>
              <a:rPr lang="en-US" b="0" dirty="0" smtClean="0"/>
              <a:t>.</a:t>
            </a:r>
          </a:p>
          <a:p>
            <a:pPr>
              <a:defRPr b="1">
                <a:latin typeface="Arial"/>
                <a:ea typeface="Arial"/>
                <a:cs typeface="Arial"/>
                <a:sym typeface="Arial"/>
              </a:defRPr>
            </a:pPr>
            <a:endParaRPr lang="en-US" b="0" dirty="0" smtClean="0"/>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r>
              <a:rPr lang="en-US" i="1" baseline="0" dirty="0" smtClean="0"/>
              <a:t> </a:t>
            </a:r>
            <a:r>
              <a:rPr lang="en-US" sz="1200" i="1" baseline="0" dirty="0" smtClean="0">
                <a:effectLst/>
                <a:latin typeface="+mn-lt"/>
                <a:ea typeface="+mn-ea"/>
                <a:cs typeface="+mn-cs"/>
                <a:sym typeface="Arial"/>
              </a:rPr>
              <a:t>St. Mary Lake in Glacier National Park</a:t>
            </a:r>
            <a:r>
              <a:rPr lang="en-US" sz="1200" i="1" dirty="0" smtClean="0">
                <a:effectLst/>
                <a:latin typeface="+mn-lt"/>
                <a:ea typeface="+mn-ea"/>
                <a:cs typeface="+mn-cs"/>
                <a:sym typeface="Arial"/>
              </a:rPr>
              <a:t>, by Ken Thomas, retrieved on June</a:t>
            </a:r>
            <a:r>
              <a:rPr lang="en-US" sz="1200" i="1" baseline="0" dirty="0" smtClean="0">
                <a:effectLst/>
                <a:latin typeface="+mn-lt"/>
                <a:ea typeface="+mn-ea"/>
                <a:cs typeface="+mn-cs"/>
                <a:sym typeface="Arial"/>
              </a:rPr>
              <a:t> 6, 2016 </a:t>
            </a:r>
            <a:r>
              <a:rPr lang="en-US" sz="1200" i="1" dirty="0" smtClean="0">
                <a:effectLst/>
                <a:latin typeface="+mn-lt"/>
                <a:ea typeface="+mn-ea"/>
                <a:cs typeface="+mn-cs"/>
                <a:sym typeface="Arial"/>
              </a:rPr>
              <a:t>https://commons.wikimedia.org/wiki/File:St_Mary_Lake.jpg [Public Domain]</a:t>
            </a:r>
          </a:p>
          <a:p>
            <a:endParaRPr lang="en-US" i="1" dirty="0"/>
          </a:p>
        </p:txBody>
      </p:sp>
    </p:spTree>
    <p:extLst>
      <p:ext uri="{BB962C8B-B14F-4D97-AF65-F5344CB8AC3E}">
        <p14:creationId xmlns:p14="http://schemas.microsoft.com/office/powerpoint/2010/main" val="1571087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taken</a:t>
            </a:r>
            <a:r>
              <a:rPr lang="en-US" i="1" baseline="0" dirty="0" smtClean="0"/>
              <a:t> by Jesse Adams, via FreeImages.com</a:t>
            </a:r>
            <a:endParaRPr lang="en-US" i="1" dirty="0" smtClean="0"/>
          </a:p>
          <a:p>
            <a:endParaRPr lang="en-US" dirty="0"/>
          </a:p>
        </p:txBody>
      </p:sp>
    </p:spTree>
    <p:extLst>
      <p:ext uri="{BB962C8B-B14F-4D97-AF65-F5344CB8AC3E}">
        <p14:creationId xmlns:p14="http://schemas.microsoft.com/office/powerpoint/2010/main" val="26434081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The goal here is for students to activate prior knowledge, use the information that they get from the picture, and talk about the various ways in which weathering and erosion are occurring, and the speeds at which these processes are occurring.  </a:t>
            </a:r>
          </a:p>
          <a:p>
            <a:r>
              <a:rPr dirty="0"/>
              <a:t>As you work through slides 73-83, students will be guided to think about using observations and measurements to provide evidence for the effects and rates of weathering and erosion, and for other processes that change the Earth’s surface (Continental Drift - Plate Tectonics).  in addition, students will be looking at various maps to interpret and describe Earth’s features.</a:t>
            </a:r>
          </a:p>
          <a:p>
            <a:pPr>
              <a:defRPr b="1"/>
            </a:pPr>
            <a:endParaRPr dirty="0"/>
          </a:p>
          <a:p>
            <a:pPr>
              <a:defRPr b="1"/>
            </a:pPr>
            <a:r>
              <a:rPr dirty="0"/>
              <a:t>Can you see evidence of change due to weathering and erosion?  </a:t>
            </a:r>
          </a:p>
          <a:p>
            <a:pPr>
              <a:defRPr b="1"/>
            </a:pPr>
            <a:r>
              <a:rPr b="0" dirty="0"/>
              <a:t>The mountains may have been formed by tectonic plate activity millions of years ago, and were weathered down over millions of years.  The valley (where the glacier is located) was likely carved out by glacial activity over millions of years.  You can see that weathering and erosion has happened in the foreground of the picture where there is gravel, and soil enough to produce plant growth.  In addition, you see evidence of erosion from water both in the foreground, and in the center of the picture where meltwater has formed a tunnel-like opening in the glacier’s base.</a:t>
            </a:r>
          </a:p>
          <a:p>
            <a:endParaRPr b="0" dirty="0"/>
          </a:p>
          <a:p>
            <a:pPr>
              <a:defRPr b="1"/>
            </a:pPr>
            <a:r>
              <a:rPr dirty="0"/>
              <a:t>Are these fast or slow processes? </a:t>
            </a:r>
          </a:p>
          <a:p>
            <a:pPr>
              <a:defRPr b="1"/>
            </a:pPr>
            <a:r>
              <a:rPr b="0" dirty="0"/>
              <a:t>Both!  Changes caused by the weathering and erosion of mountains and the movement of glaciers would have likely happened slowly, over millions of years.  However, events such as avalanches or landslides could speed up these processes. In addition, in its liquid form, water can very quickly erode particles of rock, sand, and soil.  Some events can change the landscape within a few hours!</a:t>
            </a:r>
          </a:p>
          <a:p>
            <a:endParaRPr b="0" dirty="0"/>
          </a:p>
          <a:p>
            <a:pPr>
              <a:defRPr b="1"/>
            </a:pPr>
            <a:r>
              <a:rPr dirty="0"/>
              <a:t>How can we measure the changes?  </a:t>
            </a:r>
          </a:p>
          <a:p>
            <a:pPr>
              <a:defRPr b="1"/>
            </a:pPr>
            <a:r>
              <a:rPr b="0" dirty="0"/>
              <a:t>Students may have some ideas as to what and how we could measure changes over time.  Examples may include:  measuring the depth of various layers of gravel, sediment, and soil; and measuring the depth of the glacier and the elevation of what lies underneath it.   </a:t>
            </a:r>
          </a:p>
          <a:p>
            <a:pPr>
              <a:defRPr b="1"/>
            </a:pPr>
            <a:endParaRPr lang="en-US" b="0" dirty="0" smtClean="0"/>
          </a:p>
          <a:p>
            <a:pPr>
              <a:defRPr b="1"/>
            </a:pPr>
            <a:r>
              <a:rPr lang="en-US" b="0" i="1" dirty="0" smtClean="0"/>
              <a:t>Image credit: </a:t>
            </a:r>
            <a:r>
              <a:rPr lang="en-US" b="0" i="1" dirty="0" err="1" smtClean="0"/>
              <a:t>Shoup</a:t>
            </a:r>
            <a:r>
              <a:rPr lang="en-US" b="0" i="1" dirty="0" smtClean="0"/>
              <a:t> Glacier, from Wikimedia Commons, retrieved on June 6, 2016 from https://commons.wikimedia.org/wiki/File:Shoup_Glacier.jpg [Public Domain]</a:t>
            </a:r>
          </a:p>
          <a:p>
            <a:pPr>
              <a:defRPr b="1"/>
            </a:pPr>
            <a:endParaRPr b="0" dirty="0"/>
          </a:p>
        </p:txBody>
      </p:sp>
    </p:spTree>
    <p:extLst>
      <p:ext uri="{BB962C8B-B14F-4D97-AF65-F5344CB8AC3E}">
        <p14:creationId xmlns:p14="http://schemas.microsoft.com/office/powerpoint/2010/main" val="1976220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a:defRPr b="1"/>
            </a:pPr>
            <a:r>
              <a:rPr dirty="0"/>
              <a:t>Teacher’s Notes</a:t>
            </a:r>
          </a:p>
          <a:p>
            <a:pPr>
              <a:defRPr b="1"/>
            </a:pPr>
            <a:endParaRPr dirty="0"/>
          </a:p>
          <a:p>
            <a:pPr>
              <a:defRPr b="1"/>
            </a:pPr>
            <a:r>
              <a:rPr b="0" dirty="0"/>
              <a:t>In addition to the observations discussed on the previous slide, there are other ways scientists can measure weathering and erosion.  Understanding erosion is important not only in terms of large scale changes that occurred over thousands to millions of years, but also in terms of usable land for farming. </a:t>
            </a:r>
          </a:p>
          <a:p>
            <a:pPr>
              <a:defRPr b="1"/>
            </a:pPr>
            <a:endParaRPr b="0" dirty="0"/>
          </a:p>
          <a:p>
            <a:pPr marL="120315" indent="-120315">
              <a:buSzPct val="100000"/>
              <a:buChar char="•"/>
              <a:defRPr b="1"/>
            </a:pPr>
            <a:r>
              <a:rPr b="0" dirty="0"/>
              <a:t>One tool scientists use is the Soil Erosion Equation to help determine how much erosion occurs in a area. This equation was developed by scientists W. </a:t>
            </a:r>
            <a:r>
              <a:rPr b="0" dirty="0" err="1"/>
              <a:t>Wischmeier</a:t>
            </a:r>
            <a:r>
              <a:rPr b="0" dirty="0"/>
              <a:t> and D. Smith over 30 years ago.</a:t>
            </a:r>
          </a:p>
          <a:p>
            <a:pPr>
              <a:defRPr b="1"/>
            </a:pPr>
            <a:endParaRPr b="0" dirty="0"/>
          </a:p>
          <a:p>
            <a:pPr marL="120315" indent="-120315">
              <a:buSzPct val="100000"/>
              <a:buChar char="•"/>
              <a:defRPr b="1"/>
            </a:pPr>
            <a:r>
              <a:rPr b="0" dirty="0"/>
              <a:t>This equation indicates how many tons of soil are lost per acre per year in an area.  </a:t>
            </a:r>
          </a:p>
          <a:p>
            <a:pPr>
              <a:defRPr b="1"/>
            </a:pPr>
            <a:endParaRPr b="0" dirty="0"/>
          </a:p>
          <a:p>
            <a:pPr>
              <a:defRPr b="1"/>
            </a:pPr>
            <a:r>
              <a:rPr dirty="0"/>
              <a:t>A</a:t>
            </a:r>
            <a:r>
              <a:rPr b="0" dirty="0"/>
              <a:t>= the tons of soil lost per acre each year.</a:t>
            </a:r>
          </a:p>
          <a:p>
            <a:pPr>
              <a:defRPr b="1"/>
            </a:pPr>
            <a:endParaRPr b="0" dirty="0"/>
          </a:p>
          <a:p>
            <a:pPr>
              <a:defRPr b="1"/>
            </a:pPr>
            <a:r>
              <a:rPr dirty="0"/>
              <a:t>R </a:t>
            </a:r>
            <a:r>
              <a:rPr b="0" dirty="0"/>
              <a:t>=Rainfall and runoff factor. This is essentially the force of the rain on soil.  It depends on the number of storms and how “hard” or “soft” the rainfall is in each storm. The harder, the rain, the more force and the easier it is to erode the soil. </a:t>
            </a:r>
          </a:p>
          <a:p>
            <a:pPr>
              <a:defRPr b="1"/>
            </a:pPr>
            <a:endParaRPr b="0" dirty="0"/>
          </a:p>
          <a:p>
            <a:pPr>
              <a:defRPr b="1"/>
            </a:pPr>
            <a:r>
              <a:rPr dirty="0"/>
              <a:t>K</a:t>
            </a:r>
            <a:r>
              <a:rPr b="0" dirty="0"/>
              <a:t> =Soil erodibility factor. This describes how easily the soil can be removed. This depends on soil type among other soil properties. Clay soils tend to be more resistant to removal. Soils with a lot of silt, are more easily removed. </a:t>
            </a:r>
          </a:p>
          <a:p>
            <a:pPr>
              <a:defRPr b="1"/>
            </a:pPr>
            <a:endParaRPr b="0" dirty="0"/>
          </a:p>
          <a:p>
            <a:pPr>
              <a:defRPr b="1"/>
            </a:pPr>
            <a:r>
              <a:rPr dirty="0"/>
              <a:t>LS </a:t>
            </a:r>
            <a:r>
              <a:rPr b="0" dirty="0"/>
              <a:t>=This includes “L” and “S.”  L is the length of the slope of the land and S is the steepness of the slope. </a:t>
            </a:r>
          </a:p>
          <a:p>
            <a:pPr>
              <a:defRPr b="1"/>
            </a:pPr>
            <a:endParaRPr b="0" dirty="0"/>
          </a:p>
          <a:p>
            <a:pPr>
              <a:defRPr b="1"/>
            </a:pPr>
            <a:r>
              <a:rPr b="0" dirty="0"/>
              <a:t>In general, the longer the slope, the more runoff of water and soil from the land and the faster the water travels.  This tends to increase the amount of soil erosion.  </a:t>
            </a:r>
          </a:p>
          <a:p>
            <a:pPr>
              <a:defRPr b="1"/>
            </a:pPr>
            <a:r>
              <a:rPr b="0" dirty="0"/>
              <a:t>The steeper the slope, the more erosion. </a:t>
            </a:r>
          </a:p>
          <a:p>
            <a:pPr>
              <a:defRPr b="1"/>
            </a:pPr>
            <a:endParaRPr b="0" dirty="0"/>
          </a:p>
          <a:p>
            <a:r>
              <a:rPr b="1" dirty="0"/>
              <a:t>C</a:t>
            </a:r>
            <a:r>
              <a:rPr dirty="0"/>
              <a:t>= This represents crop management. It takes into account different cropping practices and represents how different types of plants, areas of soil covered by plants and activities that may disturb soil affect soil erosion. </a:t>
            </a:r>
          </a:p>
          <a:p>
            <a:endParaRPr dirty="0"/>
          </a:p>
          <a:p>
            <a:r>
              <a:rPr b="1" dirty="0"/>
              <a:t>P</a:t>
            </a:r>
            <a:r>
              <a:rPr dirty="0"/>
              <a:t>= This represents practices that aid in conservation. For example, terracing, planting in contours, and strip cropping  would aid in soil erosion.  Contouring planting and planting in strips that are perpendicular to the direction of wind and water flow help prevent soil erosion. </a:t>
            </a:r>
          </a:p>
          <a:p>
            <a:endParaRPr dirty="0"/>
          </a:p>
          <a:p>
            <a:r>
              <a:rPr dirty="0"/>
              <a:t>Strip cropping uses different types of plants in alternating rows.  Crops that are susceptible to erosion are alternated with those that are more resistant to erosion.  For example, corn and soybean plants (erosion susceptible) are alternated with rows of oats, grasses, or legumes (erosion resistant).  The image to the bottom left illustrates both contour and strip planting.  </a:t>
            </a:r>
          </a:p>
          <a:p>
            <a:endParaRPr dirty="0"/>
          </a:p>
          <a:p>
            <a:r>
              <a:rPr dirty="0"/>
              <a:t>Planting crops in single rows that are parallel with the direction of wind and water would produce more soil erosion. </a:t>
            </a:r>
            <a:endParaRPr lang="en-US" dirty="0" smtClean="0"/>
          </a:p>
          <a:p>
            <a:endParaRPr lang="en-US" dirty="0" smtClean="0"/>
          </a:p>
          <a:p>
            <a:r>
              <a:rPr lang="en-US" i="1" dirty="0" smtClean="0"/>
              <a:t>Image</a:t>
            </a:r>
            <a:r>
              <a:rPr lang="en-US" i="1" baseline="0" dirty="0" smtClean="0"/>
              <a:t> credits (clockwise from top left): </a:t>
            </a:r>
          </a:p>
          <a:p>
            <a:r>
              <a:rPr lang="en-US" i="1" baseline="0" dirty="0" smtClean="0"/>
              <a:t>Light rain on leaves, from PublicDomainPictures.net, retrieved June 6, 2016 from http://www.publicdomainpictures.net/view-image.php?image=24957&amp;picture=raindrops [https://creativecommons.org/publicdomain/zero/1.0/]</a:t>
            </a:r>
          </a:p>
          <a:p>
            <a:r>
              <a:rPr lang="en-US" i="1" baseline="0" dirty="0" smtClean="0"/>
              <a:t>Hard rain, from PublicDomainPictures.net, retrieved June 6, 2016 from http://www.publicdomainpictures.net/view-image.php?image=69244&amp;picture=background-with-rain [https://creativecommons.org/publicdomain/zero/1.0/]</a:t>
            </a:r>
          </a:p>
          <a:p>
            <a:r>
              <a:rPr lang="en-US" i="1" baseline="0" dirty="0" smtClean="0"/>
              <a:t>Slope subsiding, by </a:t>
            </a:r>
            <a:r>
              <a:rPr lang="en-US" i="1" baseline="0" dirty="0" err="1" smtClean="0"/>
              <a:t>ProfessorX</a:t>
            </a:r>
            <a:r>
              <a:rPr lang="en-US" i="1" baseline="0" dirty="0" smtClean="0"/>
              <a:t>, retrieved June 6, 2016 from https://commons.wikimedia.org/wiki/File:Landslide_B%C3%B6schungsrutschung.jpg [CC BY-SA 3.0 (http://creativecommons.org/licenses/by-sa/3.0)]</a:t>
            </a:r>
          </a:p>
          <a:p>
            <a:r>
              <a:rPr lang="en-US" i="1" baseline="0" dirty="0" smtClean="0"/>
              <a:t>Soil erosion, by </a:t>
            </a:r>
            <a:r>
              <a:rPr lang="en-US" i="1" baseline="0" dirty="0" err="1" smtClean="0"/>
              <a:t>Thamizhpparithi</a:t>
            </a:r>
            <a:r>
              <a:rPr lang="en-US" i="1" baseline="0" dirty="0" smtClean="0"/>
              <a:t> </a:t>
            </a:r>
            <a:r>
              <a:rPr lang="en-US" i="1" baseline="0" dirty="0" err="1" smtClean="0"/>
              <a:t>Maari</a:t>
            </a:r>
            <a:r>
              <a:rPr lang="en-US" i="1" baseline="0" dirty="0" smtClean="0"/>
              <a:t>, retrieved June 6, 2016 from https://commons.wikimedia.org/wiki/File:%22Soil_Erosion_in_Salem%22.jpg [CC BY-SA 3.0 (http://creativecommons.org/licenses/by-sa/3.0)]</a:t>
            </a:r>
          </a:p>
          <a:p>
            <a:r>
              <a:rPr lang="en-US" i="1" baseline="0" dirty="0" smtClean="0"/>
              <a:t>Conservation tillage options, by Lynn Betts/USDA Natural Resources Conservation Service, retrieved June 6, 2016 from https://commons.wikimedia.org/wiki/File:TerracesBuffers.JPG [Public Domain]</a:t>
            </a:r>
            <a:endParaRPr i="1" dirty="0"/>
          </a:p>
          <a:p>
            <a:endParaRPr dirty="0"/>
          </a:p>
          <a:p>
            <a:endParaRPr dirty="0"/>
          </a:p>
          <a:p>
            <a:pPr>
              <a:defRPr b="1"/>
            </a:pPr>
            <a:endParaRPr b="0" dirty="0"/>
          </a:p>
        </p:txBody>
      </p:sp>
    </p:spTree>
    <p:extLst>
      <p:ext uri="{BB962C8B-B14F-4D97-AF65-F5344CB8AC3E}">
        <p14:creationId xmlns:p14="http://schemas.microsoft.com/office/powerpoint/2010/main" val="8463430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Scientists have other methods for determining rate of weathering and erosion. Some scientists who study weathering and erosion are geomorphologists. One way they can </a:t>
            </a:r>
            <a:r>
              <a:rPr dirty="0" smtClean="0"/>
              <a:t>measur</a:t>
            </a:r>
            <a:r>
              <a:rPr lang="en-US" dirty="0" smtClean="0"/>
              <a:t>e</a:t>
            </a:r>
            <a:r>
              <a:rPr dirty="0" smtClean="0"/>
              <a:t> </a:t>
            </a:r>
            <a:r>
              <a:rPr dirty="0"/>
              <a:t>weathering and erosion of rocks and stone structures is by using lasers. </a:t>
            </a:r>
          </a:p>
          <a:p>
            <a:endParaRPr dirty="0"/>
          </a:p>
          <a:p>
            <a:r>
              <a:rPr dirty="0"/>
              <a:t>In one type of laser scanning, the laser is aimed at the surface of the rock. The reflection of the laser beam is detected by a sensor. As different areas are scanned, the reflected data is collected and contour maps, 3D images can be created. The data can also be used to determine the roughness  or unevenness of the rock surface. </a:t>
            </a:r>
          </a:p>
          <a:p>
            <a:endParaRPr dirty="0"/>
          </a:p>
          <a:p>
            <a:r>
              <a:rPr dirty="0"/>
              <a:t>When the same areas of rocks are scanned multiple times (months, years, decades), scientists can then compare the surfaces at each of those times and determine how much of the surface has been eroded. They can also determine if any sediment has been deposited from other areas that have been eroded. </a:t>
            </a:r>
          </a:p>
          <a:p>
            <a:endParaRPr dirty="0"/>
          </a:p>
          <a:p>
            <a:r>
              <a:rPr dirty="0"/>
              <a:t>The image on the left is a picture of one type of laser scanning device. </a:t>
            </a:r>
          </a:p>
          <a:p>
            <a:endParaRPr dirty="0"/>
          </a:p>
          <a:p>
            <a:r>
              <a:rPr dirty="0"/>
              <a:t>The image on the right is a representation of the type of map that would be produced from multiple images.  Note the different colors represents the loss and gain of rock at different places along a large area.  The color spectrum represents either losses up to 6mm of rock eroded or addition of 6 mm of sediment added to an area. </a:t>
            </a:r>
          </a:p>
          <a:p>
            <a:endParaRPr dirty="0"/>
          </a:p>
          <a:p>
            <a:pPr>
              <a:defRPr b="1"/>
            </a:pPr>
            <a:r>
              <a:rPr b="0" dirty="0"/>
              <a:t>Tell students that in addition to these types of observations, over the years, scientists have used other types of observations and measurements to understand how the Earth has changed and the period over which it has changed. One type of observation is by looking at fossils in rocks.  Students will learn more about how the presence of fossils in rocks can tell scientists about whether a change was rapid or slow, and approximately when it occurred, in the next slide</a:t>
            </a:r>
            <a:r>
              <a:rPr b="0" dirty="0" smtClean="0"/>
              <a:t>.</a:t>
            </a:r>
            <a:endParaRPr lang="en-US" b="0" dirty="0" smtClean="0"/>
          </a:p>
          <a:p>
            <a:pPr>
              <a:defRPr b="1"/>
            </a:pPr>
            <a:endParaRPr lang="en-US" b="0" dirty="0" smtClean="0"/>
          </a:p>
          <a:p>
            <a:pPr>
              <a:defRPr b="1"/>
            </a:pPr>
            <a:r>
              <a:rPr lang="en-US" b="0" i="1" dirty="0" smtClean="0"/>
              <a:t>Image</a:t>
            </a:r>
            <a:r>
              <a:rPr lang="en-US" b="0" i="1" baseline="0" dirty="0" smtClean="0"/>
              <a:t> credits:</a:t>
            </a:r>
          </a:p>
          <a:p>
            <a:pPr>
              <a:defRPr b="1"/>
            </a:pPr>
            <a:r>
              <a:rPr lang="en-US" b="0" i="1" baseline="0" dirty="0" smtClean="0"/>
              <a:t>Laser scanner by David </a:t>
            </a:r>
            <a:r>
              <a:rPr lang="en-US" b="0" i="1" baseline="0" dirty="0" err="1" smtClean="0"/>
              <a:t>Monniaux</a:t>
            </a:r>
            <a:r>
              <a:rPr lang="en-US" b="0" i="1" baseline="0" dirty="0" smtClean="0"/>
              <a:t> , retrieved June 6, 2016 from https://commons.wikimedia.org/wiki/File:Lidar_P1270901.jpg [CC-BY-SA-3.0 (http://creativecommons.org/licenses/by-sa/3.0/)]</a:t>
            </a:r>
          </a:p>
          <a:p>
            <a:pPr>
              <a:defRPr b="1"/>
            </a:pPr>
            <a:r>
              <a:rPr lang="en-US" b="0" i="1" baseline="0" dirty="0" smtClean="0"/>
              <a:t>Greenstone belt pillow lava, by Black Tusk, retrieved June 8, 2016 from https://commons.wikimedia.org/wiki/File%3ATemagami_greenstone_belt_pillow_lava.jpg [CC BY 3.0 (http://creativecommons.org/licenses/by/3.0)]</a:t>
            </a:r>
            <a:endParaRPr b="0" dirty="0"/>
          </a:p>
          <a:p>
            <a:endParaRPr b="0" dirty="0"/>
          </a:p>
        </p:txBody>
      </p:sp>
    </p:spTree>
    <p:extLst>
      <p:ext uri="{BB962C8B-B14F-4D97-AF65-F5344CB8AC3E}">
        <p14:creationId xmlns:p14="http://schemas.microsoft.com/office/powerpoint/2010/main" val="1901352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hape 831"/>
          <p:cNvSpPr>
            <a:spLocks noGrp="1" noRot="1" noChangeAspect="1"/>
          </p:cNvSpPr>
          <p:nvPr>
            <p:ph type="sldImg"/>
          </p:nvPr>
        </p:nvSpPr>
        <p:spPr>
          <a:prstGeom prst="rect">
            <a:avLst/>
          </a:prstGeom>
        </p:spPr>
        <p:txBody>
          <a:bodyPr/>
          <a:lstStyle/>
          <a:p>
            <a:endParaRPr/>
          </a:p>
        </p:txBody>
      </p:sp>
      <p:sp>
        <p:nvSpPr>
          <p:cNvPr id="832" name="Shape 832"/>
          <p:cNvSpPr>
            <a:spLocks noGrp="1"/>
          </p:cNvSpPr>
          <p:nvPr>
            <p:ph type="body" sz="quarter" idx="1"/>
          </p:nvPr>
        </p:nvSpPr>
        <p:spPr>
          <a:prstGeom prst="rect">
            <a:avLst/>
          </a:prstGeom>
        </p:spPr>
        <p:txBody>
          <a:bodyPr/>
          <a:lstStyle/>
          <a:p>
            <a:pPr>
              <a:defRPr b="1"/>
            </a:pPr>
            <a:r>
              <a:rPr dirty="0"/>
              <a:t>Teacher’s Notes</a:t>
            </a:r>
          </a:p>
          <a:p>
            <a:endParaRPr dirty="0"/>
          </a:p>
          <a:p>
            <a:r>
              <a:rPr dirty="0"/>
              <a:t>It was the work of a civil engineer in England, William Smith, and scientists Georges Cuvier and Alexandre Brongniart in Paris that led to the discoveries discussed above.  The diagram is provided to give students an example of how certain fossils repeatedly appeared in certain rock layers both in England and France. </a:t>
            </a:r>
          </a:p>
          <a:p>
            <a:endParaRPr dirty="0"/>
          </a:p>
          <a:p>
            <a:r>
              <a:rPr dirty="0"/>
              <a:t>Students need NOT memorize the fossils or rock layers.  It is MORE IMPORTANT that they understand the concept of the relationship between these fossils and the layers.  Later, many of these fossils would come to be known as </a:t>
            </a:r>
            <a:r>
              <a:rPr b="1" dirty="0"/>
              <a:t>index fossils</a:t>
            </a:r>
            <a:r>
              <a:rPr dirty="0"/>
              <a:t> because they served as an “index” of a certain period of time in the history of the Earth. </a:t>
            </a:r>
          </a:p>
        </p:txBody>
      </p:sp>
    </p:spTree>
    <p:extLst>
      <p:ext uri="{BB962C8B-B14F-4D97-AF65-F5344CB8AC3E}">
        <p14:creationId xmlns:p14="http://schemas.microsoft.com/office/powerpoint/2010/main" val="26012465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p>
            <a:pPr>
              <a:defRPr b="1"/>
            </a:pPr>
            <a:r>
              <a:t>Teacher’s Notes</a:t>
            </a:r>
          </a:p>
          <a:p>
            <a:pPr>
              <a:defRPr b="1"/>
            </a:pPr>
            <a:endParaRPr/>
          </a:p>
          <a:p>
            <a:r>
              <a:t>You may want to point out that a “Scientific Law” is based on repeated observations, and does not describe how the observed phenomena occurred or are caused.  Laws are often a starting point for research — we make an observation over and over again and in different locations, as William Smith did in England.  Then we can make a statement about the observation, and go from there to figure out why the observed phenomenon happens again and again.</a:t>
            </a:r>
          </a:p>
          <a:p>
            <a:endParaRPr/>
          </a:p>
          <a:p>
            <a:r>
              <a:t>Discuss the three principles of the Law of Succession. </a:t>
            </a:r>
          </a:p>
          <a:p>
            <a:pPr>
              <a:defRPr b="1"/>
            </a:pPr>
            <a:endParaRPr/>
          </a:p>
          <a:p>
            <a:pPr>
              <a:defRPr b="1"/>
            </a:pPr>
            <a:endParaRPr/>
          </a:p>
        </p:txBody>
      </p:sp>
    </p:spTree>
    <p:extLst>
      <p:ext uri="{BB962C8B-B14F-4D97-AF65-F5344CB8AC3E}">
        <p14:creationId xmlns:p14="http://schemas.microsoft.com/office/powerpoint/2010/main" val="27180063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Discuss why the Law of Succession is important. </a:t>
            </a:r>
          </a:p>
          <a:p>
            <a:endParaRPr dirty="0"/>
          </a:p>
          <a:p>
            <a:r>
              <a:rPr dirty="0"/>
              <a:t>Remember, William Smith developed these principles at the beginning of the 19th century.  He used his observations as a Surveyor traveling all over Britain, and his observations were confirmed by other scientists working before, during and after his time. </a:t>
            </a:r>
          </a:p>
        </p:txBody>
      </p:sp>
    </p:spTree>
    <p:extLst>
      <p:ext uri="{BB962C8B-B14F-4D97-AF65-F5344CB8AC3E}">
        <p14:creationId xmlns:p14="http://schemas.microsoft.com/office/powerpoint/2010/main" val="32886225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Shape 856"/>
          <p:cNvSpPr>
            <a:spLocks noGrp="1" noRot="1" noChangeAspect="1"/>
          </p:cNvSpPr>
          <p:nvPr>
            <p:ph type="sldImg"/>
          </p:nvPr>
        </p:nvSpPr>
        <p:spPr>
          <a:prstGeom prst="rect">
            <a:avLst/>
          </a:prstGeom>
        </p:spPr>
        <p:txBody>
          <a:bodyPr/>
          <a:lstStyle/>
          <a:p>
            <a:endParaRPr/>
          </a:p>
        </p:txBody>
      </p:sp>
      <p:sp>
        <p:nvSpPr>
          <p:cNvPr id="857" name="Shape 857"/>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This slide provides an example of how observations of fossils is used to determine the age of rocks. </a:t>
            </a:r>
          </a:p>
          <a:p>
            <a:endParaRPr dirty="0"/>
          </a:p>
          <a:p>
            <a:r>
              <a:rPr dirty="0"/>
              <a:t>Trilobites are extinct Paleozoic marine arthropods (group </a:t>
            </a:r>
            <a:r>
              <a:rPr dirty="0" err="1"/>
              <a:t>Trilobita</a:t>
            </a:r>
            <a:r>
              <a:rPr dirty="0"/>
              <a:t>).  Arthropods are invertebrates such as crustaceans and spiders. Trilobites roamed the oceans for about 270 million years but became extinct during the Paleozoic Era which occurred from approximately 542 to 251 million years ago.</a:t>
            </a:r>
          </a:p>
          <a:p>
            <a:pPr>
              <a:defRPr b="1"/>
            </a:pPr>
            <a:endParaRPr dirty="0"/>
          </a:p>
          <a:p>
            <a:r>
              <a:rPr dirty="0"/>
              <a:t>Trilobites are found in limestone shale, a sedimentary rock that splits easily into sheets to reveal the fossils.  Point out to students that these fossils were all found in the same type of sedimentary rock, and that they all date to the Paleozoic Era even though they were found on 3 different continents! These observations help to establish that the sedimentary rock in these areas is between 251 and 524 million years old. </a:t>
            </a:r>
          </a:p>
          <a:p>
            <a:pPr>
              <a:defRPr b="1"/>
            </a:pPr>
            <a:endParaRPr dirty="0"/>
          </a:p>
          <a:p>
            <a:r>
              <a:rPr dirty="0"/>
              <a:t>Left to right:  A collection of trilobite fossils from Oklahoma, USA, a single fossil trilobite from Australia, and a </a:t>
            </a:r>
            <a:r>
              <a:rPr dirty="0" err="1"/>
              <a:t>a</a:t>
            </a:r>
            <a:r>
              <a:rPr dirty="0"/>
              <a:t> single fossil trilobite from Morocco.</a:t>
            </a:r>
          </a:p>
          <a:p>
            <a:endParaRPr dirty="0"/>
          </a:p>
          <a:p>
            <a:endParaRPr dirty="0"/>
          </a:p>
          <a:p>
            <a:r>
              <a:rPr dirty="0"/>
              <a:t>Share with students that contrary to science fiction movies, books, or comics, a fossilized Neanderthal bone (human) will never be found in the same rock layer as a fossilized </a:t>
            </a:r>
            <a:r>
              <a:rPr dirty="0" err="1"/>
              <a:t>Megalosaurus</a:t>
            </a:r>
            <a:r>
              <a:rPr dirty="0"/>
              <a:t> dinosaur,  because Neanderthals and </a:t>
            </a:r>
            <a:r>
              <a:rPr dirty="0" err="1"/>
              <a:t>Megalosaurs</a:t>
            </a:r>
            <a:r>
              <a:rPr dirty="0"/>
              <a:t> lived during different geological periods, separated by many millions of years.  Following that same train of thought, there are no Neanderthal fossils in the same sedimentary layers as trilobites.</a:t>
            </a:r>
          </a:p>
          <a:p>
            <a:endParaRPr dirty="0"/>
          </a:p>
          <a:p>
            <a:r>
              <a:rPr lang="en-US" i="1" dirty="0" smtClean="0"/>
              <a:t>Image credits</a:t>
            </a:r>
            <a:r>
              <a:rPr i="1" dirty="0" smtClean="0"/>
              <a:t>: </a:t>
            </a:r>
            <a:endParaRPr i="1" dirty="0"/>
          </a:p>
          <a:p>
            <a:r>
              <a:rPr i="1" dirty="0" smtClean="0"/>
              <a:t>Trilobites </a:t>
            </a:r>
            <a:r>
              <a:rPr i="1" dirty="0"/>
              <a:t>from </a:t>
            </a:r>
            <a:r>
              <a:rPr i="1" dirty="0" err="1"/>
              <a:t>Criner</a:t>
            </a:r>
            <a:r>
              <a:rPr i="1" dirty="0"/>
              <a:t> Hills, Oklahoma, USA by </a:t>
            </a:r>
            <a:r>
              <a:rPr i="1" dirty="0" err="1"/>
              <a:t>etee_in_Space_Ceetee</a:t>
            </a:r>
            <a:r>
              <a:rPr i="1" dirty="0"/>
              <a:t>, retrieved on July 16, 2016 </a:t>
            </a:r>
            <a:r>
              <a:rPr i="1" dirty="0" smtClean="0"/>
              <a:t>from</a:t>
            </a:r>
            <a:r>
              <a:rPr lang="en-US" i="1" dirty="0" smtClean="0"/>
              <a:t> https://commons.wikimedia.org/wiki/File:WLA_hmns_Trilobite_fossils.jpg [CC BY-SA 2.5 (http://creativecommons.org/licenses/by-sa/2.5)]</a:t>
            </a:r>
            <a:endParaRPr i="1" u="none" dirty="0">
              <a:solidFill>
                <a:schemeClr val="tx1"/>
              </a:solidFill>
              <a:uFill>
                <a:solidFill>
                  <a:srgbClr val="0000FF"/>
                </a:solidFill>
              </a:uFill>
              <a:hlinkClick r:id="rId3"/>
            </a:endParaRPr>
          </a:p>
          <a:p>
            <a:r>
              <a:rPr i="1" dirty="0" smtClean="0"/>
              <a:t>Trilobite </a:t>
            </a:r>
            <a:r>
              <a:rPr i="1" dirty="0"/>
              <a:t>from Morocco, by Graeme </a:t>
            </a:r>
            <a:r>
              <a:rPr i="1" dirty="0" err="1"/>
              <a:t>Gartlett</a:t>
            </a:r>
            <a:r>
              <a:rPr i="1" dirty="0"/>
              <a:t>, retrieved on July 16, 2016 from https://</a:t>
            </a:r>
            <a:r>
              <a:rPr i="1" dirty="0" smtClean="0"/>
              <a:t>commons.wikimedia.org/wiki/File:Scabriscutellum.jpg</a:t>
            </a:r>
            <a:r>
              <a:rPr lang="en-US" i="1" dirty="0" smtClean="0"/>
              <a:t> [CC BY-SA 3.0 (http://creativecommons.org/licenses/by-sa/3.0)]</a:t>
            </a:r>
            <a:endParaRPr i="1" dirty="0"/>
          </a:p>
          <a:p>
            <a:r>
              <a:rPr i="1" dirty="0" err="1" smtClean="0"/>
              <a:t>Trilobitte</a:t>
            </a:r>
            <a:r>
              <a:rPr i="1" dirty="0" smtClean="0"/>
              <a:t> </a:t>
            </a:r>
            <a:r>
              <a:rPr i="1" dirty="0"/>
              <a:t>from Australia by PAR, retrieved on July 16, 2016 from https://</a:t>
            </a:r>
            <a:r>
              <a:rPr i="1" dirty="0" smtClean="0"/>
              <a:t>commons.wikimedia.org/wiki/File:EstaingiaBilobata.png</a:t>
            </a:r>
            <a:r>
              <a:rPr lang="en-US" i="1" dirty="0" smtClean="0"/>
              <a:t> [Public</a:t>
            </a:r>
            <a:r>
              <a:rPr lang="en-US" i="1" baseline="0" dirty="0" smtClean="0"/>
              <a:t> Domain]</a:t>
            </a:r>
            <a:endParaRPr i="1" dirty="0"/>
          </a:p>
        </p:txBody>
      </p:sp>
    </p:spTree>
    <p:extLst>
      <p:ext uri="{BB962C8B-B14F-4D97-AF65-F5344CB8AC3E}">
        <p14:creationId xmlns:p14="http://schemas.microsoft.com/office/powerpoint/2010/main" val="374187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spcBef>
                <a:spcPts val="300"/>
              </a:spcBef>
              <a:defRPr b="1">
                <a:latin typeface="Arial"/>
                <a:ea typeface="Arial"/>
                <a:cs typeface="Arial"/>
                <a:sym typeface="Arial"/>
              </a:defRPr>
            </a:pPr>
            <a:r>
              <a:rPr dirty="0"/>
              <a:t>Teacher’s Notes</a:t>
            </a:r>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Many people have asked the same question.</a:t>
            </a:r>
          </a:p>
          <a:p>
            <a:pPr>
              <a:spcBef>
                <a:spcPts val="300"/>
              </a:spcBef>
              <a:defRPr>
                <a:latin typeface="Arial"/>
                <a:ea typeface="Arial"/>
                <a:cs typeface="Arial"/>
                <a:sym typeface="Arial"/>
              </a:defRPr>
            </a:pPr>
            <a:r>
              <a:rPr dirty="0"/>
              <a:t>The idea that Earth today was dissimilar to the Earth of the past is not a new idea.  As far back as 1596, mapmakers noticed how the edges of continents seemed to fit together like pieces of a puzzle.</a:t>
            </a:r>
          </a:p>
          <a:p>
            <a:pPr>
              <a:spcBef>
                <a:spcPts val="300"/>
              </a:spcBef>
              <a:defRPr>
                <a:latin typeface="Arial"/>
                <a:ea typeface="Arial"/>
                <a:cs typeface="Arial"/>
                <a:sym typeface="Arial"/>
              </a:defRPr>
            </a:pPr>
            <a:endParaRPr dirty="0"/>
          </a:p>
          <a:p>
            <a:pPr>
              <a:spcBef>
                <a:spcPts val="300"/>
              </a:spcBef>
              <a:defRPr>
                <a:latin typeface="Arial"/>
                <a:ea typeface="Arial"/>
                <a:cs typeface="Arial"/>
                <a:sym typeface="Arial"/>
              </a:defRPr>
            </a:pPr>
            <a:r>
              <a:rPr dirty="0"/>
              <a:t>From the 1600’s to almost the present day, people believed the continents were immovable and that </a:t>
            </a:r>
            <a:r>
              <a:rPr dirty="0" smtClean="0"/>
              <a:t>the </a:t>
            </a:r>
            <a:r>
              <a:rPr dirty="0"/>
              <a:t>Great Biblical Flood, earthquakes and volcanoes caused the changes in the Earth.</a:t>
            </a:r>
          </a:p>
          <a:p>
            <a:pPr>
              <a:spcBef>
                <a:spcPts val="300"/>
              </a:spcBef>
              <a:defRPr>
                <a:latin typeface="Arial"/>
                <a:ea typeface="Arial"/>
                <a:cs typeface="Arial"/>
                <a:sym typeface="Arial"/>
              </a:defRPr>
            </a:pPr>
            <a:endParaRPr lang="en-US" dirty="0" smtClean="0"/>
          </a:p>
          <a:p>
            <a:pPr>
              <a:spcBef>
                <a:spcPts val="300"/>
              </a:spcBef>
              <a:defRPr>
                <a:latin typeface="Arial"/>
                <a:ea typeface="Arial"/>
                <a:cs typeface="Arial"/>
                <a:sym typeface="Arial"/>
              </a:defRPr>
            </a:pPr>
            <a:r>
              <a:rPr dirty="0" smtClean="0"/>
              <a:t>In </a:t>
            </a:r>
            <a:r>
              <a:rPr dirty="0"/>
              <a:t>1912, Alfred Wegener proposed something different: the continents were able to move.</a:t>
            </a:r>
          </a:p>
          <a:p>
            <a:pPr>
              <a:spcBef>
                <a:spcPts val="300"/>
              </a:spcBef>
              <a:defRPr>
                <a:latin typeface="Arial"/>
                <a:ea typeface="Arial"/>
                <a:cs typeface="Arial"/>
                <a:sym typeface="Arial"/>
              </a:defRPr>
            </a:pPr>
            <a:r>
              <a:rPr dirty="0"/>
              <a:t>His theory was called Continental Drift.  He proposed that the continents were once locked together and over time drifted apart. </a:t>
            </a:r>
          </a:p>
          <a:p>
            <a:pPr>
              <a:spcBef>
                <a:spcPts val="300"/>
              </a:spcBef>
              <a:defRPr>
                <a:latin typeface="Arial"/>
                <a:ea typeface="Arial"/>
                <a:cs typeface="Arial"/>
                <a:sym typeface="Arial"/>
              </a:defRPr>
            </a:pPr>
            <a:r>
              <a:rPr dirty="0"/>
              <a:t>He cited the fact that the same fossils and rocks were found in different parts of the world, that were no longer physically connected as evidence for his theory.</a:t>
            </a:r>
          </a:p>
          <a:p>
            <a:pPr>
              <a:spcBef>
                <a:spcPts val="300"/>
              </a:spcBef>
              <a:defRPr>
                <a:latin typeface="Arial"/>
                <a:ea typeface="Arial"/>
                <a:cs typeface="Arial"/>
                <a:sym typeface="Arial"/>
              </a:defRPr>
            </a:pPr>
            <a:r>
              <a:rPr dirty="0"/>
              <a:t>But his theory was dismissed because he couldn’t explain what type of force could move continents. </a:t>
            </a:r>
          </a:p>
          <a:p>
            <a:pPr>
              <a:defRPr>
                <a:latin typeface="Arial"/>
                <a:ea typeface="Arial"/>
                <a:cs typeface="Arial"/>
                <a:sym typeface="Arial"/>
              </a:defRPr>
            </a:pPr>
            <a:endParaRPr dirty="0"/>
          </a:p>
          <a:p>
            <a:pPr>
              <a:defRPr>
                <a:latin typeface="Arial"/>
                <a:ea typeface="Arial"/>
                <a:cs typeface="Arial"/>
                <a:sym typeface="Arial"/>
              </a:defRPr>
            </a:pPr>
            <a:endParaRPr dirty="0"/>
          </a:p>
          <a:p>
            <a:pPr>
              <a:spcBef>
                <a:spcPts val="300"/>
              </a:spcBef>
              <a:defRPr sz="1000">
                <a:latin typeface="Arial"/>
                <a:ea typeface="Arial"/>
                <a:cs typeface="Arial"/>
                <a:sym typeface="Arial"/>
              </a:defRPr>
            </a:pPr>
            <a:r>
              <a:rPr lang="en-US" sz="1000" i="1" dirty="0" smtClean="0">
                <a:effectLst/>
                <a:latin typeface="+mn-lt"/>
                <a:ea typeface="+mn-ea"/>
                <a:cs typeface="+mn-cs"/>
                <a:sym typeface="Arial"/>
              </a:rPr>
              <a:t>Image credit: Continental Drift illustration, from USGS, retrieved on June 6, 2016 from http://pubs.usgs.gov/gip/dynamic.html [Public Domain]</a:t>
            </a:r>
            <a:r>
              <a:rPr dirty="0"/>
              <a:t/>
            </a:r>
            <a:br>
              <a:rPr dirty="0"/>
            </a:br>
            <a:endParaRPr dirty="0"/>
          </a:p>
        </p:txBody>
      </p:sp>
    </p:spTree>
    <p:extLst>
      <p:ext uri="{BB962C8B-B14F-4D97-AF65-F5344CB8AC3E}">
        <p14:creationId xmlns:p14="http://schemas.microsoft.com/office/powerpoint/2010/main" val="39456163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noRot="1" noChangeAspect="1"/>
          </p:cNvSpPr>
          <p:nvPr>
            <p:ph type="sldImg"/>
          </p:nvPr>
        </p:nvSpPr>
        <p:spPr>
          <a:prstGeom prst="rect">
            <a:avLst/>
          </a:prstGeom>
        </p:spPr>
        <p:txBody>
          <a:bodyPr/>
          <a:lstStyle/>
          <a:p>
            <a:endParaRPr/>
          </a:p>
        </p:txBody>
      </p:sp>
      <p:sp>
        <p:nvSpPr>
          <p:cNvPr id="863" name="Shape 863"/>
          <p:cNvSpPr>
            <a:spLocks noGrp="1"/>
          </p:cNvSpPr>
          <p:nvPr>
            <p:ph type="body" sz="quarter" idx="1"/>
          </p:nvPr>
        </p:nvSpPr>
        <p:spPr>
          <a:prstGeom prst="rect">
            <a:avLst/>
          </a:prstGeom>
        </p:spPr>
        <p:txBody>
          <a:bodyPr/>
          <a:lstStyle/>
          <a:p>
            <a:pPr>
              <a:defRPr b="1"/>
            </a:pPr>
            <a:r>
              <a:rPr dirty="0"/>
              <a:t>Teacher’s Notes </a:t>
            </a:r>
          </a:p>
          <a:p>
            <a:endParaRPr dirty="0"/>
          </a:p>
          <a:p>
            <a:r>
              <a:rPr dirty="0"/>
              <a:t>This photograph shows layers of different types of rock, easily visible in the mountains above the Taylor Glacier.  Scientists have found bands like this all around the world, indicating that — as Alfred Wegener hypothesized — this part of the Earth was once part of Pangaea.   Over time, land masses spread apart due to </a:t>
            </a:r>
            <a:r>
              <a:rPr lang="en-US" dirty="0" smtClean="0"/>
              <a:t>C</a:t>
            </a:r>
            <a:r>
              <a:rPr dirty="0" smtClean="0"/>
              <a:t>ontinental </a:t>
            </a:r>
            <a:r>
              <a:rPr dirty="0"/>
              <a:t>Drift.  The fact of the existence of these layers here and in other parts of the world gives us evidence to support his hypothesis.  Similarly, scientists search for and use evidence to support (or to disprove) their understandings.</a:t>
            </a:r>
            <a:endParaRPr dirty="0">
              <a:solidFill>
                <a:schemeClr val="accent2">
                  <a:satOff val="-4966"/>
                  <a:lumOff val="-10549"/>
                </a:schemeClr>
              </a:solidFill>
            </a:endParaRPr>
          </a:p>
          <a:p>
            <a:endParaRPr dirty="0">
              <a:solidFill>
                <a:schemeClr val="accent2">
                  <a:satOff val="-4966"/>
                  <a:lumOff val="-10549"/>
                </a:schemeClr>
              </a:solidFill>
            </a:endParaRPr>
          </a:p>
          <a:p>
            <a:endParaRPr dirty="0">
              <a:solidFill>
                <a:schemeClr val="accent2">
                  <a:satOff val="-4966"/>
                  <a:lumOff val="-10549"/>
                </a:schemeClr>
              </a:solidFill>
            </a:endParaRPr>
          </a:p>
          <a:p>
            <a:r>
              <a:rPr dirty="0"/>
              <a:t>Ask the </a:t>
            </a:r>
            <a:r>
              <a:rPr dirty="0" smtClean="0"/>
              <a:t>question</a:t>
            </a:r>
            <a:r>
              <a:rPr lang="en-US" dirty="0" smtClean="0"/>
              <a:t>s</a:t>
            </a:r>
            <a:r>
              <a:rPr dirty="0" smtClean="0"/>
              <a:t>:</a:t>
            </a:r>
            <a:endParaRPr dirty="0"/>
          </a:p>
          <a:p>
            <a:endParaRPr dirty="0"/>
          </a:p>
          <a:p>
            <a:pPr>
              <a:defRPr b="1"/>
            </a:pPr>
            <a:r>
              <a:rPr dirty="0"/>
              <a:t>Remember Alfred Wegener?</a:t>
            </a:r>
            <a:r>
              <a:rPr b="0" dirty="0"/>
              <a:t>  In 1912, Alfred Wegener proposed the theory of Continental Drift.</a:t>
            </a:r>
          </a:p>
          <a:p>
            <a:r>
              <a:rPr dirty="0"/>
              <a:t>He suggested that 225 million years ago, Pangaea existed, and then split apart to form the continents of today.</a:t>
            </a:r>
          </a:p>
          <a:p>
            <a:r>
              <a:rPr dirty="0"/>
              <a:t>He used fossil and geologic evidence to support his theory. One important observation he would have needed to determine would have been whether to look for fossils in rocks. </a:t>
            </a:r>
          </a:p>
          <a:p>
            <a:endParaRPr dirty="0"/>
          </a:p>
          <a:p>
            <a:r>
              <a:rPr dirty="0"/>
              <a:t>Discuss that just like Alfred Wegener, scientists can use patterns in the rock layers to identify whether or not they may contain fossils. Explain that this is a picture of the Taylor Glacier in Antarctica. Students should note the different layers of rock. The different layer are easy to see because they are different colors.</a:t>
            </a:r>
          </a:p>
          <a:p>
            <a:endParaRPr dirty="0"/>
          </a:p>
          <a:p>
            <a:r>
              <a:rPr dirty="0"/>
              <a:t>Direct students to think about observations they may see that could tell them about the types of changes that occurred on the Earth in this area.  Ask:</a:t>
            </a:r>
          </a:p>
          <a:p>
            <a:endParaRPr dirty="0"/>
          </a:p>
          <a:p>
            <a:pPr>
              <a:defRPr b="1"/>
            </a:pPr>
            <a:r>
              <a:rPr dirty="0"/>
              <a:t>What patterns do you see?  </a:t>
            </a:r>
            <a:r>
              <a:rPr b="0" dirty="0"/>
              <a:t>Students may see the stripes in the rock layers. Point out alternating layers all through the mountains in the distance.</a:t>
            </a:r>
          </a:p>
          <a:p>
            <a:pPr>
              <a:defRPr b="1"/>
            </a:pPr>
            <a:endParaRPr b="0" dirty="0"/>
          </a:p>
          <a:p>
            <a:pPr>
              <a:defRPr b="1"/>
            </a:pPr>
            <a:r>
              <a:rPr dirty="0"/>
              <a:t>What do the layers of rock tell us about changes in this landscape? </a:t>
            </a:r>
            <a:r>
              <a:rPr b="0" dirty="0"/>
              <a:t> Student answers will vary, but they should include that the layering may tell us how old the rock is and whether or not we might find fossils in it.</a:t>
            </a:r>
          </a:p>
          <a:p>
            <a:endParaRPr b="0" dirty="0"/>
          </a:p>
          <a:p>
            <a:r>
              <a:rPr dirty="0"/>
              <a:t>Explain to students that there are two types of rocks in these mountains.  The first, </a:t>
            </a:r>
            <a:r>
              <a:rPr lang="en-US" dirty="0" smtClean="0"/>
              <a:t>s</a:t>
            </a:r>
            <a:r>
              <a:rPr dirty="0" smtClean="0"/>
              <a:t>andstone</a:t>
            </a:r>
            <a:r>
              <a:rPr dirty="0"/>
              <a:t>, is a sedimentary rock that would have likely formed under a shallow inland sea. It’s a light-colored band toward the top of the mountains and at the base of the mountains.  The second, </a:t>
            </a:r>
            <a:r>
              <a:rPr lang="en-US" dirty="0" err="1" smtClean="0"/>
              <a:t>d</a:t>
            </a:r>
            <a:r>
              <a:rPr dirty="0" err="1" smtClean="0"/>
              <a:t>olorite</a:t>
            </a:r>
            <a:r>
              <a:rPr dirty="0" smtClean="0"/>
              <a:t> </a:t>
            </a:r>
            <a:r>
              <a:rPr dirty="0"/>
              <a:t>is a  volcanic rock which appears as a dark band on the mountain.  It formed underground  and pushed up into the sandstone.</a:t>
            </a:r>
          </a:p>
          <a:p>
            <a:endParaRPr dirty="0"/>
          </a:p>
          <a:p>
            <a:pPr>
              <a:defRPr b="1"/>
            </a:pPr>
            <a:r>
              <a:rPr dirty="0"/>
              <a:t>Do you think that the </a:t>
            </a:r>
            <a:r>
              <a:rPr lang="en-US" dirty="0" smtClean="0"/>
              <a:t>s</a:t>
            </a:r>
            <a:r>
              <a:rPr dirty="0" smtClean="0"/>
              <a:t>andstone </a:t>
            </a:r>
            <a:r>
              <a:rPr dirty="0"/>
              <a:t>and the </a:t>
            </a:r>
            <a:r>
              <a:rPr lang="en-US" dirty="0" err="1" smtClean="0"/>
              <a:t>d</a:t>
            </a:r>
            <a:r>
              <a:rPr dirty="0" err="1" smtClean="0"/>
              <a:t>olorite</a:t>
            </a:r>
            <a:r>
              <a:rPr dirty="0" smtClean="0"/>
              <a:t> </a:t>
            </a:r>
            <a:r>
              <a:rPr dirty="0"/>
              <a:t>contain fossils? Why or why not?  </a:t>
            </a:r>
            <a:r>
              <a:rPr b="0" dirty="0"/>
              <a:t>Guide students to answer this questions by having them consider how the two types of rock formed.  As a volcanic rock, </a:t>
            </a:r>
            <a:r>
              <a:rPr lang="en-US" b="0" dirty="0" err="1" smtClean="0"/>
              <a:t>d</a:t>
            </a:r>
            <a:r>
              <a:rPr b="0" dirty="0" err="1" smtClean="0"/>
              <a:t>olorite</a:t>
            </a:r>
            <a:r>
              <a:rPr b="0" dirty="0" smtClean="0"/>
              <a:t> </a:t>
            </a:r>
            <a:r>
              <a:rPr b="0" dirty="0"/>
              <a:t>would have been pushed up from the depths of the mantle, and wouldn’t contain any fossils.  Even if it did, it would have become too hot to preserve any organisms that might have been present.</a:t>
            </a:r>
          </a:p>
          <a:p>
            <a:pPr>
              <a:defRPr b="1"/>
            </a:pPr>
            <a:endParaRPr b="0" dirty="0"/>
          </a:p>
          <a:p>
            <a:pPr>
              <a:defRPr b="1"/>
            </a:pPr>
            <a:r>
              <a:rPr b="0" dirty="0"/>
              <a:t>The sedimentary rock, </a:t>
            </a:r>
            <a:r>
              <a:rPr lang="en-US" b="0" dirty="0" smtClean="0"/>
              <a:t>s</a:t>
            </a:r>
            <a:r>
              <a:rPr b="0" dirty="0" smtClean="0"/>
              <a:t>andstone</a:t>
            </a:r>
            <a:r>
              <a:rPr b="0" dirty="0"/>
              <a:t>, was formed under the inland sea.  The inland sea is likely to have had organisms (such as trilobites) in it which fell to the bottom of the sea as sediment after they died.  Over millions of years, the sediment would have compacted and preserved the fossil forms of the organisms.  </a:t>
            </a:r>
          </a:p>
          <a:p>
            <a:pPr>
              <a:defRPr b="1"/>
            </a:pPr>
            <a:endParaRPr b="0" dirty="0"/>
          </a:p>
          <a:p>
            <a:pPr>
              <a:defRPr b="1"/>
            </a:pPr>
            <a:r>
              <a:rPr b="0" dirty="0"/>
              <a:t>Scientists have dated the </a:t>
            </a:r>
            <a:r>
              <a:rPr lang="en-US" b="0" dirty="0" smtClean="0"/>
              <a:t>s</a:t>
            </a:r>
            <a:r>
              <a:rPr b="0" dirty="0" smtClean="0"/>
              <a:t>andstone </a:t>
            </a:r>
            <a:r>
              <a:rPr b="0" dirty="0"/>
              <a:t>as approximately 250-400 million years ago based on fossils and other geological evidence found in this layer.   The Carboniferous Period lasted from about 300 to 360 million years ago.  Trilobites, nautilus, and starfish, along with other marine crustaceans, were particularly plentiful during this time, and show up repeatedly in fossil layers around the world.  The term "Carboniferous" comes from England, in reference to the rich deposits of coal that occur there in these same layers of rock.</a:t>
            </a:r>
          </a:p>
          <a:p>
            <a:pPr>
              <a:defRPr b="1"/>
            </a:pPr>
            <a:endParaRPr b="0" dirty="0"/>
          </a:p>
          <a:p>
            <a:pPr>
              <a:defRPr b="1"/>
            </a:pPr>
            <a:r>
              <a:rPr b="0" dirty="0"/>
              <a:t>As a volcanic rock, </a:t>
            </a:r>
            <a:r>
              <a:rPr lang="en-US" b="0" dirty="0" err="1" smtClean="0"/>
              <a:t>d</a:t>
            </a:r>
            <a:r>
              <a:rPr b="0" dirty="0" err="1" smtClean="0"/>
              <a:t>olorite</a:t>
            </a:r>
            <a:r>
              <a:rPr b="0" dirty="0" smtClean="0"/>
              <a:t> </a:t>
            </a:r>
            <a:r>
              <a:rPr b="0" dirty="0"/>
              <a:t>was formed when molten rock pushed up from underground.  It’s likely that there would be few if  any organisms underground, and the heat would have been too great to have preserved any if there were. </a:t>
            </a:r>
          </a:p>
          <a:p>
            <a:pPr>
              <a:defRPr b="1"/>
            </a:pPr>
            <a:endParaRPr b="0" dirty="0"/>
          </a:p>
          <a:p>
            <a:pPr>
              <a:defRPr b="1"/>
            </a:pPr>
            <a:r>
              <a:rPr dirty="0"/>
              <a:t>Note:</a:t>
            </a:r>
            <a:r>
              <a:rPr b="0" dirty="0"/>
              <a:t>. Blood Falls is formed by a subglacial pool with iron-rich saltwater that occasionally breaks through fissures in the ice. The iron-rich saltwater oxidizes when it meets the air, and forms dramatic, blood-red falls on the edge of the glacier</a:t>
            </a:r>
            <a:r>
              <a:rPr b="0" dirty="0" smtClean="0"/>
              <a:t>.</a:t>
            </a:r>
            <a:endParaRPr lang="en-US" b="0" dirty="0" smtClean="0"/>
          </a:p>
          <a:p>
            <a:pPr>
              <a:defRPr b="1"/>
            </a:pPr>
            <a:endParaRPr lang="en-US" b="0" dirty="0" smtClean="0"/>
          </a:p>
          <a:p>
            <a:pPr>
              <a:defRPr b="1"/>
            </a:pPr>
            <a:r>
              <a:rPr lang="en-US" b="0" i="1" dirty="0" smtClean="0"/>
              <a:t>Image credit:</a:t>
            </a:r>
          </a:p>
          <a:p>
            <a:pPr>
              <a:defRPr b="1"/>
            </a:pPr>
            <a:r>
              <a:rPr lang="en-US" b="0" i="1" dirty="0" smtClean="0"/>
              <a:t>Taylor</a:t>
            </a:r>
            <a:r>
              <a:rPr lang="en-US" b="0" i="1" baseline="0" dirty="0" smtClean="0"/>
              <a:t> Glacier</a:t>
            </a:r>
            <a:r>
              <a:rPr lang="en-US" b="0" i="1" dirty="0" smtClean="0"/>
              <a:t> by Michael </a:t>
            </a:r>
            <a:r>
              <a:rPr lang="en-US" b="0" i="1" dirty="0" err="1" smtClean="0"/>
              <a:t>Studinger</a:t>
            </a:r>
            <a:r>
              <a:rPr lang="en-US" b="0" i="1" dirty="0" smtClean="0"/>
              <a:t>/NASA , retrieved on July</a:t>
            </a:r>
            <a:r>
              <a:rPr lang="en-US" b="0" i="1" baseline="0" dirty="0" smtClean="0"/>
              <a:t> 16, 2016 </a:t>
            </a:r>
            <a:r>
              <a:rPr lang="en-US" b="0" i="1" dirty="0" smtClean="0"/>
              <a:t>from https://commons.wikimedia.org/wiki/File:Taylorglacier_pho_2013_studinger.jpg [Public Domain]</a:t>
            </a:r>
            <a:endParaRPr b="0" i="1" dirty="0"/>
          </a:p>
        </p:txBody>
      </p:sp>
    </p:spTree>
    <p:extLst>
      <p:ext uri="{BB962C8B-B14F-4D97-AF65-F5344CB8AC3E}">
        <p14:creationId xmlns:p14="http://schemas.microsoft.com/office/powerpoint/2010/main" val="5519738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In the previous slide, we identified patterns in the rock layers that can help identify whether or not fossils might be present.  Identifying the fossils then allows us to identify the age of the rocks.  </a:t>
            </a:r>
          </a:p>
          <a:p>
            <a:endParaRPr dirty="0"/>
          </a:p>
          <a:p>
            <a:r>
              <a:rPr dirty="0"/>
              <a:t>In this slide, students look at an aerial view of the western US.  Point out that as they look at the image, they should focus on  patterns in landforms which also present evidence of changes in the Earth as a result of tectonic plate movement. Refer to the two tectonic plates that sit along the coast: North American Plate and Pacific Plate. </a:t>
            </a:r>
          </a:p>
          <a:p>
            <a:endParaRPr dirty="0"/>
          </a:p>
          <a:p>
            <a:pPr>
              <a:defRPr b="1"/>
            </a:pPr>
            <a:r>
              <a:rPr b="0" dirty="0"/>
              <a:t>The border of the North American Plate is indicated in blue and the border of the Pacific Plate in orange.</a:t>
            </a:r>
          </a:p>
          <a:p>
            <a:pPr>
              <a:defRPr b="1"/>
            </a:pPr>
            <a:endParaRPr b="0" dirty="0"/>
          </a:p>
          <a:p>
            <a:r>
              <a:rPr dirty="0"/>
              <a:t>Ask:</a:t>
            </a:r>
          </a:p>
          <a:p>
            <a:pPr>
              <a:defRPr b="1"/>
            </a:pPr>
            <a:r>
              <a:rPr dirty="0"/>
              <a:t>Do you see any patterns?  </a:t>
            </a:r>
            <a:r>
              <a:rPr b="0" dirty="0"/>
              <a:t>Students should be able to identify the crinkled or folded appearance of the land in the left hand side of the land mass.  These crinkles on the left then develop into more numerous and larger crinkled or folded areas on the right side of the image. </a:t>
            </a:r>
          </a:p>
          <a:p>
            <a:pPr>
              <a:defRPr b="1"/>
            </a:pPr>
            <a:endParaRPr lang="en-US" b="0" dirty="0" smtClean="0"/>
          </a:p>
          <a:p>
            <a:pPr>
              <a:defRPr b="1"/>
            </a:pPr>
            <a:r>
              <a:rPr lang="en-US" b="0" i="1" dirty="0" smtClean="0"/>
              <a:t>Image</a:t>
            </a:r>
            <a:r>
              <a:rPr lang="en-US" b="0" i="1" baseline="0" dirty="0" smtClean="0"/>
              <a:t> credit:</a:t>
            </a:r>
          </a:p>
          <a:p>
            <a:pPr marL="0" marR="0" lvl="0" indent="0" defTabSz="914400" eaLnBrk="1" fontAlgn="auto" latinLnBrk="0" hangingPunct="1">
              <a:lnSpc>
                <a:spcPct val="100000"/>
              </a:lnSpc>
              <a:spcBef>
                <a:spcPts val="400"/>
              </a:spcBef>
              <a:spcAft>
                <a:spcPts val="0"/>
              </a:spcAft>
              <a:buClrTx/>
              <a:buSzTx/>
              <a:buFontTx/>
              <a:buNone/>
              <a:tabLst/>
              <a:defRPr b="1"/>
            </a:pPr>
            <a:r>
              <a:rPr lang="en-US" b="0" i="1" dirty="0" smtClean="0"/>
              <a:t>Taylor</a:t>
            </a:r>
            <a:r>
              <a:rPr lang="en-US" b="0" i="1" baseline="0" dirty="0" smtClean="0"/>
              <a:t> Glacier</a:t>
            </a:r>
            <a:r>
              <a:rPr lang="en-US" b="0" i="1" dirty="0" smtClean="0"/>
              <a:t> by </a:t>
            </a:r>
            <a:r>
              <a:rPr lang="en-US" b="0" i="1" dirty="0" err="1" smtClean="0"/>
              <a:t>Decumanus</a:t>
            </a:r>
            <a:r>
              <a:rPr lang="en-US" b="0" i="1" dirty="0" smtClean="0"/>
              <a:t>, retrieved on July</a:t>
            </a:r>
            <a:r>
              <a:rPr lang="en-US" b="0" i="1" baseline="0" dirty="0" smtClean="0"/>
              <a:t> 16, 2016 </a:t>
            </a:r>
            <a:r>
              <a:rPr lang="en-US" b="0" i="1" dirty="0" smtClean="0"/>
              <a:t>from https://commons.wikimedia.org/wiki/File:Wpdms_nasa_topo_bighorn_basin.jpg [CC BY-SA 3.0 (https://creativecommons.org/licenses/by/3.0/)]</a:t>
            </a:r>
            <a:endParaRPr b="0" i="1" dirty="0"/>
          </a:p>
          <a:p>
            <a:pPr>
              <a:defRPr b="1"/>
            </a:pPr>
            <a:endParaRPr b="0" dirty="0"/>
          </a:p>
          <a:p>
            <a:pPr>
              <a:defRPr b="1"/>
            </a:pPr>
            <a:endParaRPr b="0" dirty="0"/>
          </a:p>
          <a:p>
            <a:pPr>
              <a:defRPr b="1"/>
            </a:pPr>
            <a:endParaRPr b="0" dirty="0"/>
          </a:p>
        </p:txBody>
      </p:sp>
    </p:spTree>
    <p:extLst>
      <p:ext uri="{BB962C8B-B14F-4D97-AF65-F5344CB8AC3E}">
        <p14:creationId xmlns:p14="http://schemas.microsoft.com/office/powerpoint/2010/main" val="23018502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Shape 887"/>
          <p:cNvSpPr>
            <a:spLocks noGrp="1" noRot="1" noChangeAspect="1"/>
          </p:cNvSpPr>
          <p:nvPr>
            <p:ph type="sldImg"/>
          </p:nvPr>
        </p:nvSpPr>
        <p:spPr>
          <a:prstGeom prst="rect">
            <a:avLst/>
          </a:prstGeom>
        </p:spPr>
        <p:txBody>
          <a:bodyPr/>
          <a:lstStyle/>
          <a:p>
            <a:endParaRPr/>
          </a:p>
        </p:txBody>
      </p:sp>
      <p:sp>
        <p:nvSpPr>
          <p:cNvPr id="888" name="Shape 888"/>
          <p:cNvSpPr>
            <a:spLocks noGrp="1"/>
          </p:cNvSpPr>
          <p:nvPr>
            <p:ph type="body" sz="quarter" idx="1"/>
          </p:nvPr>
        </p:nvSpPr>
        <p:spPr>
          <a:prstGeom prst="rect">
            <a:avLst/>
          </a:prstGeom>
        </p:spPr>
        <p:txBody>
          <a:bodyPr/>
          <a:lstStyle/>
          <a:p>
            <a:pPr>
              <a:defRPr b="1"/>
            </a:pPr>
            <a:r>
              <a:rPr dirty="0"/>
              <a:t>Teacher’s Notes</a:t>
            </a:r>
          </a:p>
          <a:p>
            <a:pPr>
              <a:defRPr b="1"/>
            </a:pPr>
            <a:endParaRPr dirty="0"/>
          </a:p>
          <a:p>
            <a:pPr>
              <a:defRPr b="1"/>
            </a:pPr>
            <a:r>
              <a:rPr b="0" dirty="0"/>
              <a:t>Discuss that the convergence of the two tectonic plates (North American and Pacific plates) resulted in the formation of the Rockies, what appears as crinkles on the aerial view. </a:t>
            </a:r>
          </a:p>
          <a:p>
            <a:pPr>
              <a:defRPr b="1"/>
            </a:pPr>
            <a:endParaRPr b="0" dirty="0"/>
          </a:p>
          <a:p>
            <a:pPr>
              <a:defRPr b="1"/>
            </a:pPr>
            <a:r>
              <a:rPr b="0" dirty="0"/>
              <a:t>Although the North American Plate is along the coast, the Rocky Mountains formed inland because of the shallow subduction of the Pacific Coast plate under the North American Continent.  The pressure from the meeting of the plates was manifested in this area rather than right at the coastline.  </a:t>
            </a:r>
          </a:p>
          <a:p>
            <a:pPr>
              <a:defRPr b="1"/>
            </a:pPr>
            <a:endParaRPr b="0" dirty="0"/>
          </a:p>
          <a:p>
            <a:pPr>
              <a:defRPr b="1"/>
            </a:pPr>
            <a:r>
              <a:rPr b="0" dirty="0"/>
              <a:t>The image on the right is used as a reference for the process of subduction. Arrows show the relationship between the components of the subduction image on the right and where they would be found in the aerial view on the left. </a:t>
            </a:r>
          </a:p>
          <a:p>
            <a:endParaRPr b="0" dirty="0"/>
          </a:p>
          <a:p>
            <a:r>
              <a:rPr dirty="0"/>
              <a:t>Ask:</a:t>
            </a:r>
          </a:p>
          <a:p>
            <a:pPr>
              <a:defRPr b="1"/>
            </a:pPr>
            <a:r>
              <a:rPr dirty="0"/>
              <a:t>What landforms do you see?  </a:t>
            </a:r>
            <a:r>
              <a:rPr b="0" dirty="0"/>
              <a:t>These crinkled, folded areas are mountain ranges.  Mountains usually form close to tectonic plate boundaries. </a:t>
            </a:r>
          </a:p>
          <a:p>
            <a:pPr>
              <a:defRPr b="1"/>
            </a:pPr>
            <a:endParaRPr lang="en-US" b="0" dirty="0" smtClean="0"/>
          </a:p>
          <a:p>
            <a:pPr>
              <a:defRPr b="1"/>
            </a:pPr>
            <a:r>
              <a:rPr lang="en-US" b="0" i="1" dirty="0" smtClean="0"/>
              <a:t>Image</a:t>
            </a:r>
            <a:r>
              <a:rPr lang="en-US" b="0" i="1" baseline="0" dirty="0" smtClean="0"/>
              <a:t> credit:</a:t>
            </a:r>
          </a:p>
          <a:p>
            <a:pPr marL="0" marR="0" lvl="0" indent="0" defTabSz="914400" eaLnBrk="1" fontAlgn="auto" latinLnBrk="0" hangingPunct="1">
              <a:lnSpc>
                <a:spcPct val="100000"/>
              </a:lnSpc>
              <a:spcBef>
                <a:spcPts val="400"/>
              </a:spcBef>
              <a:spcAft>
                <a:spcPts val="0"/>
              </a:spcAft>
              <a:buClrTx/>
              <a:buSzTx/>
              <a:buFontTx/>
              <a:buNone/>
              <a:tabLst/>
              <a:defRPr b="1"/>
            </a:pPr>
            <a:r>
              <a:rPr lang="en-US" b="0" i="1" dirty="0" smtClean="0"/>
              <a:t>Taylor</a:t>
            </a:r>
            <a:r>
              <a:rPr lang="en-US" b="0" i="1" baseline="0" dirty="0" smtClean="0"/>
              <a:t> Glacier</a:t>
            </a:r>
            <a:r>
              <a:rPr lang="en-US" b="0" i="1" dirty="0" smtClean="0"/>
              <a:t> by </a:t>
            </a:r>
            <a:r>
              <a:rPr lang="en-US" b="0" i="1" dirty="0" err="1" smtClean="0"/>
              <a:t>Decumanus</a:t>
            </a:r>
            <a:r>
              <a:rPr lang="en-US" b="0" i="1" dirty="0" smtClean="0"/>
              <a:t>, retrieved on July</a:t>
            </a:r>
            <a:r>
              <a:rPr lang="en-US" b="0" i="1" baseline="0" dirty="0" smtClean="0"/>
              <a:t> 16, 2016 </a:t>
            </a:r>
            <a:r>
              <a:rPr lang="en-US" b="0" i="1" dirty="0" smtClean="0"/>
              <a:t>from https://commons.wikimedia.org/wiki/File:Wpdms_nasa_topo_bighorn_basin.jpg [CC BY-SA 3.0 (https://creativecommons.org/licenses/by/3.0/)]</a:t>
            </a:r>
          </a:p>
          <a:p>
            <a:pPr marL="0" marR="0" lvl="0" indent="0" defTabSz="914400" eaLnBrk="1" fontAlgn="auto" latinLnBrk="0" hangingPunct="1">
              <a:lnSpc>
                <a:spcPct val="100000"/>
              </a:lnSpc>
              <a:spcBef>
                <a:spcPts val="400"/>
              </a:spcBef>
              <a:spcAft>
                <a:spcPts val="0"/>
              </a:spcAft>
              <a:buClrTx/>
              <a:buSzTx/>
              <a:buFontTx/>
              <a:buNone/>
              <a:tabLst/>
              <a:defRPr b="1"/>
            </a:pPr>
            <a:r>
              <a:rPr lang="en-US" b="0" i="1" dirty="0" smtClean="0"/>
              <a:t>Continental crust-continental crust subduction zone illustration, from USGS, retrieved on June 6, 2016 from http://pubs.usgs.gov/gip/dynamic.html [Public Domain]</a:t>
            </a:r>
          </a:p>
          <a:p>
            <a:pPr marL="0" marR="0" lvl="0" indent="0" defTabSz="914400" eaLnBrk="1" fontAlgn="auto" latinLnBrk="0" hangingPunct="1">
              <a:lnSpc>
                <a:spcPct val="100000"/>
              </a:lnSpc>
              <a:spcBef>
                <a:spcPts val="400"/>
              </a:spcBef>
              <a:spcAft>
                <a:spcPts val="0"/>
              </a:spcAft>
              <a:buClrTx/>
              <a:buSzTx/>
              <a:buFontTx/>
              <a:buNone/>
              <a:tabLst/>
              <a:defRPr b="1"/>
            </a:pPr>
            <a:endParaRPr lang="en-US" b="0" i="1" dirty="0" smtClean="0"/>
          </a:p>
          <a:p>
            <a:pPr>
              <a:defRPr b="1"/>
            </a:pPr>
            <a:endParaRPr b="0" dirty="0"/>
          </a:p>
          <a:p>
            <a:pPr>
              <a:defRPr b="1"/>
            </a:pPr>
            <a:endParaRPr b="0" dirty="0"/>
          </a:p>
        </p:txBody>
      </p:sp>
    </p:spTree>
    <p:extLst>
      <p:ext uri="{BB962C8B-B14F-4D97-AF65-F5344CB8AC3E}">
        <p14:creationId xmlns:p14="http://schemas.microsoft.com/office/powerpoint/2010/main" val="6832330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Shape 892"/>
          <p:cNvSpPr>
            <a:spLocks noGrp="1" noRot="1" noChangeAspect="1"/>
          </p:cNvSpPr>
          <p:nvPr>
            <p:ph type="sldImg"/>
          </p:nvPr>
        </p:nvSpPr>
        <p:spPr>
          <a:prstGeom prst="rect">
            <a:avLst/>
          </a:prstGeom>
        </p:spPr>
        <p:txBody>
          <a:bodyPr/>
          <a:lstStyle/>
          <a:p>
            <a:endParaRPr/>
          </a:p>
        </p:txBody>
      </p:sp>
      <p:sp>
        <p:nvSpPr>
          <p:cNvPr id="893" name="Shape 893"/>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This slide shows the Ring of Fire’s volcanoes as red triangles.  The yellow circles represent earthquakes over 8 on the Richter Scale.  These are extremely strong, devastating earthquakes.</a:t>
            </a:r>
          </a:p>
          <a:p>
            <a:endParaRPr dirty="0"/>
          </a:p>
          <a:p>
            <a:pPr>
              <a:defRPr b="1"/>
            </a:pPr>
            <a:r>
              <a:rPr dirty="0"/>
              <a:t>What kind of land formations do you think exist here?  </a:t>
            </a:r>
            <a:r>
              <a:rPr b="0" dirty="0"/>
              <a:t>Volcanoes and mountains would both exist here.  Ocean trenches exist here too, including the Marianas Trench, the world’s deepest trench. </a:t>
            </a:r>
          </a:p>
          <a:p>
            <a:pPr>
              <a:defRPr b="1"/>
            </a:pPr>
            <a:endParaRPr b="0" dirty="0"/>
          </a:p>
          <a:p>
            <a:pPr>
              <a:defRPr b="1"/>
            </a:pPr>
            <a:r>
              <a:rPr b="0" dirty="0"/>
              <a:t>Point out the trenches and underwater mountain ranges in the Pacific Ocean, and differences in depth of the waters as evidenced by the different shades of blue. Lighter shades of blue are more shallow that the darker shades.  Students should also observe the elevations of mountain ranges along the west coast of the North and South American continents. These areas appear raised and orange in color. </a:t>
            </a:r>
          </a:p>
          <a:p>
            <a:endParaRPr b="0" dirty="0"/>
          </a:p>
          <a:p>
            <a:pPr>
              <a:defRPr b="1"/>
            </a:pPr>
            <a:r>
              <a:rPr dirty="0"/>
              <a:t>Why do you think volcanoes and earthquakes occur along the Ring of Fire?  </a:t>
            </a:r>
            <a:r>
              <a:rPr b="0" dirty="0"/>
              <a:t>As the plates converge, they put pressure on each other.  Some plates of ocean floor are subducted under others, and they force rocks up, causing them to fold up or break through the Earth’s surface as mountains and volcanoes. The movement and pressure allows molten rock to come closer to the surface.  The area is very unstable — many of the Earth’s earthquakes happen here. You may wish to point out that the Ring of Fire includes the entire west coast of the US.</a:t>
            </a:r>
          </a:p>
          <a:p>
            <a:endParaRPr b="0" dirty="0"/>
          </a:p>
          <a:p>
            <a:r>
              <a:rPr b="1" dirty="0"/>
              <a:t>Additional information:</a:t>
            </a:r>
            <a:r>
              <a:rPr dirty="0"/>
              <a:t>  The Richter Scale was developed in 1935 by Charles F. Richter of the California Institute of Technology as a mathematical device to compare the size of earthquakes. Earthquakes at 8.0 are devastating and cataclysmic, and generally occur only once a year.  However, smaller earthquakes with a range of 4.5 or more occur thousands of times each year and are recorded by seismographs around the world</a:t>
            </a:r>
            <a:r>
              <a:rPr dirty="0" smtClean="0"/>
              <a:t>.</a:t>
            </a:r>
            <a:endParaRPr lang="en-US" dirty="0" smtClean="0"/>
          </a:p>
          <a:p>
            <a:endParaRPr lang="en-US" dirty="0" smtClean="0"/>
          </a:p>
          <a:p>
            <a:r>
              <a:rPr lang="en-US" i="1" dirty="0" smtClean="0"/>
              <a:t>Image credit:</a:t>
            </a:r>
          </a:p>
          <a:p>
            <a:r>
              <a:rPr lang="en-US" i="1" dirty="0" smtClean="0"/>
              <a:t>Ring of Fire map, by </a:t>
            </a:r>
            <a:r>
              <a:rPr lang="en-US" i="1" dirty="0" err="1" smtClean="0"/>
              <a:t>Siim</a:t>
            </a:r>
            <a:r>
              <a:rPr lang="en-US" i="1" dirty="0" smtClean="0"/>
              <a:t> Sepp, retrieved on July 16, 2016 from https://commons.wikimedia.org/wiki/File%3ATuler%C3%B5ngas.jpg [CC BY-SA 3.0 (https://creativecommons.org/licenses/by/3.0/)]</a:t>
            </a:r>
            <a:endParaRPr dirty="0"/>
          </a:p>
          <a:p>
            <a:endParaRPr dirty="0"/>
          </a:p>
          <a:p>
            <a:endParaRPr dirty="0"/>
          </a:p>
        </p:txBody>
      </p:sp>
    </p:spTree>
    <p:extLst>
      <p:ext uri="{BB962C8B-B14F-4D97-AF65-F5344CB8AC3E}">
        <p14:creationId xmlns:p14="http://schemas.microsoft.com/office/powerpoint/2010/main" val="16593298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hape 898"/>
          <p:cNvSpPr>
            <a:spLocks noGrp="1" noRot="1" noChangeAspect="1"/>
          </p:cNvSpPr>
          <p:nvPr>
            <p:ph type="sldImg"/>
          </p:nvPr>
        </p:nvSpPr>
        <p:spPr>
          <a:prstGeom prst="rect">
            <a:avLst/>
          </a:prstGeom>
        </p:spPr>
        <p:txBody>
          <a:bodyPr/>
          <a:lstStyle/>
          <a:p>
            <a:endParaRPr/>
          </a:p>
        </p:txBody>
      </p:sp>
      <p:sp>
        <p:nvSpPr>
          <p:cNvPr id="899" name="Shape 899"/>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b="1">
                <a:latin typeface="Arial"/>
                <a:ea typeface="Arial"/>
                <a:cs typeface="Arial"/>
                <a:sym typeface="Arial"/>
              </a:defRPr>
            </a:pPr>
            <a:endParaRPr dirty="0"/>
          </a:p>
          <a:p>
            <a:pPr>
              <a:defRPr>
                <a:latin typeface="Arial"/>
                <a:ea typeface="Arial"/>
                <a:cs typeface="Arial"/>
                <a:sym typeface="Arial"/>
              </a:defRPr>
            </a:pPr>
            <a:r>
              <a:rPr dirty="0"/>
              <a:t>You may wish to have your students work in pairs or small groups to brainstorm ideas for 5-10 minutes before having them share their ideas with the class. Have students compare their solutions and involve them in a discussion of the similarities and differences, and pros and cons of each.  </a:t>
            </a:r>
          </a:p>
          <a:p>
            <a:pPr>
              <a:defRPr>
                <a:latin typeface="Arial"/>
                <a:ea typeface="Arial"/>
                <a:cs typeface="Arial"/>
                <a:sym typeface="Arial"/>
              </a:defRPr>
            </a:pPr>
            <a:r>
              <a:rPr dirty="0"/>
              <a:t>If time is limited, however, you might have students work on this problem at home and write up a 3-paragraph essay describing their solutions and its benefits.  Be sure to provide guidelines on whether or not they can do internet research!</a:t>
            </a:r>
          </a:p>
          <a:p>
            <a:pPr>
              <a:defRPr b="1">
                <a:latin typeface="Arial"/>
                <a:ea typeface="Arial"/>
                <a:cs typeface="Arial"/>
                <a:sym typeface="Arial"/>
              </a:defRPr>
            </a:pPr>
            <a:endParaRPr dirty="0"/>
          </a:p>
          <a:p>
            <a:pPr>
              <a:defRPr>
                <a:latin typeface="Arial"/>
                <a:ea typeface="Arial"/>
                <a:cs typeface="Arial"/>
                <a:sym typeface="Arial"/>
              </a:defRPr>
            </a:pPr>
            <a:r>
              <a:rPr dirty="0"/>
              <a:t>in this slide, students should use their knowledge of the Earth’s forces to develop ideas for reducing their impact on people’s lives and safety.  </a:t>
            </a:r>
          </a:p>
          <a:p>
            <a:pPr>
              <a:defRPr>
                <a:latin typeface="Arial"/>
                <a:ea typeface="Arial"/>
                <a:cs typeface="Arial"/>
                <a:sym typeface="Arial"/>
              </a:defRPr>
            </a:pPr>
            <a:endParaRPr dirty="0"/>
          </a:p>
          <a:p>
            <a:pPr>
              <a:defRPr>
                <a:latin typeface="Arial"/>
                <a:ea typeface="Arial"/>
                <a:cs typeface="Arial"/>
                <a:sym typeface="Arial"/>
              </a:defRPr>
            </a:pPr>
            <a:r>
              <a:rPr dirty="0"/>
              <a:t>Discuss that millions of people live in this very unstable area. They are subject to the dangers of earthquakes, volcanic eruptions, tsunamis, landslides, </a:t>
            </a:r>
            <a:r>
              <a:rPr dirty="0" smtClean="0"/>
              <a:t>etc</a:t>
            </a:r>
            <a:r>
              <a:rPr lang="en-US" dirty="0" smtClean="0"/>
              <a:t>.</a:t>
            </a:r>
            <a:r>
              <a:rPr dirty="0" smtClean="0"/>
              <a:t> </a:t>
            </a:r>
            <a:r>
              <a:rPr dirty="0"/>
              <a:t>— all the possible results of natural forces of Earth’s changes.  Even thought we can’t stop the forces,  it is important to find ways to reduce their impact on people. </a:t>
            </a:r>
          </a:p>
          <a:p>
            <a:pPr>
              <a:defRPr>
                <a:latin typeface="Arial"/>
                <a:ea typeface="Arial"/>
                <a:cs typeface="Arial"/>
                <a:sym typeface="Arial"/>
              </a:defRPr>
            </a:pPr>
            <a:endParaRPr dirty="0"/>
          </a:p>
          <a:p>
            <a:pPr>
              <a:defRPr>
                <a:latin typeface="Arial"/>
                <a:ea typeface="Arial"/>
                <a:cs typeface="Arial"/>
                <a:sym typeface="Arial"/>
              </a:defRPr>
            </a:pPr>
            <a:r>
              <a:rPr dirty="0"/>
              <a:t>Ask students:</a:t>
            </a:r>
          </a:p>
          <a:p>
            <a:pPr>
              <a:defRPr b="1">
                <a:latin typeface="Arial"/>
                <a:ea typeface="Arial"/>
                <a:cs typeface="Arial"/>
                <a:sym typeface="Arial"/>
              </a:defRPr>
            </a:pPr>
            <a:r>
              <a:rPr dirty="0"/>
              <a:t>How can we reduce the impact of these natural forces and protect these people?  Brainstorm!!!</a:t>
            </a:r>
          </a:p>
          <a:p>
            <a:pPr>
              <a:defRPr>
                <a:latin typeface="Arial"/>
                <a:ea typeface="Arial"/>
                <a:cs typeface="Arial"/>
                <a:sym typeface="Arial"/>
              </a:defRPr>
            </a:pPr>
            <a:endParaRPr dirty="0"/>
          </a:p>
          <a:p>
            <a:pPr>
              <a:defRPr>
                <a:latin typeface="Arial"/>
                <a:ea typeface="Arial"/>
                <a:cs typeface="Arial"/>
                <a:sym typeface="Arial"/>
              </a:defRPr>
            </a:pPr>
            <a:r>
              <a:rPr dirty="0"/>
              <a:t>Possible solutions may include: </a:t>
            </a:r>
          </a:p>
          <a:p>
            <a:pPr marL="160421" indent="-160421">
              <a:buSzPct val="100000"/>
              <a:buAutoNum type="arabicPeriod"/>
              <a:defRPr>
                <a:latin typeface="Arial"/>
                <a:ea typeface="Arial"/>
                <a:cs typeface="Arial"/>
                <a:sym typeface="Arial"/>
              </a:defRPr>
            </a:pPr>
            <a:r>
              <a:rPr dirty="0"/>
              <a:t>Earthquake-resistant construction.  Three examples are:  building a rigid box of levels that will withstand sideways movement and hold a building together in an earthquake, placing the building’s foundation on underground “rollers” </a:t>
            </a:r>
            <a:r>
              <a:rPr dirty="0" smtClean="0"/>
              <a:t>that </a:t>
            </a:r>
            <a:r>
              <a:rPr dirty="0"/>
              <a:t>allow for the dissipation of some of the seismic energy passing through the Earth, and installing dampers to disperse the seismic energy as it travels up from the ground into the building structure,</a:t>
            </a:r>
          </a:p>
          <a:p>
            <a:pPr marL="160421" indent="-160421">
              <a:buSzPct val="100000"/>
              <a:buAutoNum type="arabicPeriod"/>
              <a:defRPr>
                <a:latin typeface="Arial"/>
                <a:ea typeface="Arial"/>
                <a:cs typeface="Arial"/>
                <a:sym typeface="Arial"/>
              </a:defRPr>
            </a:pPr>
            <a:r>
              <a:rPr dirty="0"/>
              <a:t>Improved monitoring of seismic activity and early-warning systems for earthquakes and tsunamis.  Currently, there are very few  systems in place that provide any advance warning that an earthquake is going to happen, but the US Geological Survey is studying ways to improve this.  Even then, there are only a few seconds of warning — but lives can be saved with a few seconds of preparation.  Also, it has been noted that cats, dogs, and birds are all sensitive to seismic activity before humans are.  Could their sensitivity be used somehow?  As geologists continue to study the problem and to learn more about the Earth, they may be better able to predict when and where an earthquake will occur.  Certainly one area of focus is on the resulting tsunamis in coastal areas that have experienced an earthquake.  Better alarm systems are already in place as a result of the 2004 tsunami in Thailand and the 2011 tsunami in Japan.  Both of these were results of 9.0 magnitude earthquakes.</a:t>
            </a:r>
          </a:p>
          <a:p>
            <a:pPr marL="160421" indent="-160421">
              <a:buSzPct val="100000"/>
              <a:buAutoNum type="arabicPeriod"/>
              <a:defRPr>
                <a:latin typeface="Arial"/>
                <a:ea typeface="Arial"/>
                <a:cs typeface="Arial"/>
                <a:sym typeface="Arial"/>
              </a:defRPr>
            </a:pPr>
            <a:r>
              <a:rPr dirty="0"/>
              <a:t>Evacuation </a:t>
            </a:r>
            <a:r>
              <a:rPr dirty="0" smtClean="0"/>
              <a:t>plans</a:t>
            </a:r>
            <a:r>
              <a:rPr lang="en-US" dirty="0" smtClean="0"/>
              <a:t>.</a:t>
            </a:r>
            <a:endParaRPr dirty="0"/>
          </a:p>
          <a:p>
            <a:pPr marL="160421" indent="-160421">
              <a:buSzPct val="100000"/>
              <a:buAutoNum type="arabicPeriod"/>
              <a:defRPr>
                <a:latin typeface="Arial"/>
                <a:ea typeface="Arial"/>
                <a:cs typeface="Arial"/>
                <a:sym typeface="Arial"/>
              </a:defRPr>
            </a:pPr>
            <a:r>
              <a:rPr dirty="0"/>
              <a:t>Emergency drills.</a:t>
            </a:r>
          </a:p>
          <a:p>
            <a:pPr marL="160421" indent="-160421">
              <a:buSzPct val="100000"/>
              <a:buAutoNum type="arabicPeriod"/>
              <a:defRPr>
                <a:latin typeface="Arial"/>
                <a:ea typeface="Arial"/>
                <a:cs typeface="Arial"/>
                <a:sym typeface="Arial"/>
              </a:defRPr>
            </a:pPr>
            <a:r>
              <a:rPr dirty="0"/>
              <a:t>Ground-stabilizing installations.</a:t>
            </a:r>
          </a:p>
          <a:p>
            <a:pPr marL="160421" indent="-160421">
              <a:buSzPct val="100000"/>
              <a:buAutoNum type="arabicPeriod"/>
              <a:defRPr>
                <a:latin typeface="Arial"/>
                <a:ea typeface="Arial"/>
                <a:cs typeface="Arial"/>
                <a:sym typeface="Arial"/>
              </a:defRPr>
            </a:pPr>
            <a:r>
              <a:rPr dirty="0"/>
              <a:t>Planting to prevent landslides.</a:t>
            </a:r>
          </a:p>
          <a:p>
            <a:pPr marL="160421" indent="-160421">
              <a:buSzPct val="100000"/>
              <a:buAutoNum type="arabicPeriod"/>
              <a:defRPr>
                <a:latin typeface="Arial"/>
                <a:ea typeface="Arial"/>
                <a:cs typeface="Arial"/>
                <a:sym typeface="Arial"/>
              </a:defRPr>
            </a:pPr>
            <a:r>
              <a:rPr dirty="0"/>
              <a:t>Volcanic activity monitoring.  </a:t>
            </a:r>
          </a:p>
          <a:p>
            <a:pPr>
              <a:defRPr>
                <a:solidFill>
                  <a:schemeClr val="accent2"/>
                </a:solidFill>
                <a:latin typeface="Arial"/>
                <a:ea typeface="Arial"/>
                <a:cs typeface="Arial"/>
                <a:sym typeface="Arial"/>
              </a:defRPr>
            </a:pPr>
            <a:endParaRPr lang="en-US" dirty="0" smtClean="0"/>
          </a:p>
          <a:p>
            <a:pPr marL="0" marR="0" lvl="0" indent="0" defTabSz="914400" eaLnBrk="1" fontAlgn="auto" latinLnBrk="0" hangingPunct="1">
              <a:lnSpc>
                <a:spcPct val="100000"/>
              </a:lnSpc>
              <a:spcBef>
                <a:spcPts val="400"/>
              </a:spcBef>
              <a:spcAft>
                <a:spcPts val="0"/>
              </a:spcAft>
              <a:buClrTx/>
              <a:buSzTx/>
              <a:buFontTx/>
              <a:buNone/>
              <a:tabLst/>
              <a:defRPr>
                <a:solidFill>
                  <a:schemeClr val="accent2"/>
                </a:solidFill>
                <a:latin typeface="Arial"/>
                <a:ea typeface="Arial"/>
                <a:cs typeface="Arial"/>
                <a:sym typeface="Arial"/>
              </a:defRPr>
            </a:pPr>
            <a:r>
              <a:rPr lang="en-US" i="1" dirty="0" smtClean="0"/>
              <a:t>Image credit: Ring of Fire illustration, from USGS, retrieved on June 6, 2016 from http://pubs.usgs.gov/gip/dynamic.html [Public Domain]</a:t>
            </a:r>
          </a:p>
          <a:p>
            <a:pPr>
              <a:defRPr>
                <a:solidFill>
                  <a:schemeClr val="accent2"/>
                </a:solidFill>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endParaRPr dirty="0"/>
          </a:p>
          <a:p>
            <a:pPr>
              <a:defRPr b="1">
                <a:latin typeface="Arial"/>
                <a:ea typeface="Arial"/>
                <a:cs typeface="Arial"/>
                <a:sym typeface="Arial"/>
              </a:defRPr>
            </a:pPr>
            <a:endParaRPr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26676419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28265761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r>
              <a:rPr dirty="0"/>
              <a:t>In this section, students focus products formed by Earth’s changes and interactions with the Earth. Students will be able to compare where these energy sources come from, their renewability, and their impact on the environment and on our lives.</a:t>
            </a:r>
          </a:p>
          <a:p>
            <a:endParaRPr dirty="0"/>
          </a:p>
          <a:p>
            <a:r>
              <a:rPr dirty="0"/>
              <a:t>This slide is offered as a review of plate tectonics. It is worthwhile to note that at convergent points like this, coal and oil deposits are likely to be found (as in the mountains of West Virginia and Pennsylvania</a:t>
            </a:r>
            <a:r>
              <a:rPr dirty="0" smtClean="0"/>
              <a:t>)</a:t>
            </a:r>
            <a:r>
              <a:rPr lang="en-US" dirty="0" smtClean="0"/>
              <a:t>. </a:t>
            </a:r>
          </a:p>
          <a:p>
            <a:endParaRPr lang="en-US" dirty="0" smtClean="0"/>
          </a:p>
          <a:p>
            <a:r>
              <a:rPr lang="en-US" dirty="0" smtClean="0"/>
              <a:t>Coal</a:t>
            </a:r>
            <a:r>
              <a:rPr lang="en-US" baseline="0" dirty="0" smtClean="0"/>
              <a:t> forms where decaying plant matter accumulates in the bottom of wetlands such as swamps and marshes, forming layers of peat. Oil and natural gas form from decaying microscopic plants and animals in the oceans. </a:t>
            </a:r>
          </a:p>
          <a:p>
            <a:r>
              <a:rPr lang="en-US" baseline="0" dirty="0" smtClean="0"/>
              <a:t>As they die, they fall to the bottom of the oceans where they accumulate. Over time, the peat and the decaying ocean organisms become buried in sediment. </a:t>
            </a:r>
          </a:p>
          <a:p>
            <a:endParaRPr lang="en-US" baseline="0" dirty="0" smtClean="0"/>
          </a:p>
          <a:p>
            <a:r>
              <a:rPr lang="en-US" baseline="0" dirty="0" smtClean="0"/>
              <a:t>As the subducting plate moves down into the asthenosphere, the increasing pressure forces out water trapped in the organic matter. Meanwhile, the heat and actions of decomposers cause chemical changes: peat is transformed into coal, while the marine organisms are transformed into a waxy material called kerogen. Under the right conditions of temperature and pressure, the kerogen breaks down into liquid oil and natural gas. </a:t>
            </a:r>
            <a:endParaRPr dirty="0"/>
          </a:p>
          <a:p>
            <a:endParaRPr dirty="0"/>
          </a:p>
          <a:p>
            <a:pPr>
              <a:spcBef>
                <a:spcPts val="300"/>
              </a:spcBef>
            </a:pPr>
            <a:r>
              <a:rPr lang="en-US" i="1" dirty="0" smtClean="0"/>
              <a:t>Image credits: </a:t>
            </a:r>
          </a:p>
          <a:p>
            <a:pPr marL="0" marR="0" lvl="0" indent="0" defTabSz="914400" eaLnBrk="1" fontAlgn="auto" latinLnBrk="0" hangingPunct="1">
              <a:lnSpc>
                <a:spcPct val="100000"/>
              </a:lnSpc>
              <a:spcBef>
                <a:spcPts val="300"/>
              </a:spcBef>
              <a:spcAft>
                <a:spcPts val="0"/>
              </a:spcAft>
              <a:buClrTx/>
              <a:buSzTx/>
              <a:buFontTx/>
              <a:buNone/>
              <a:tabLst/>
              <a:defRPr/>
            </a:pPr>
            <a:r>
              <a:rPr lang="en-US" sz="1200" i="1" dirty="0" smtClean="0">
                <a:effectLst/>
                <a:latin typeface="+mn-lt"/>
                <a:ea typeface="+mn-ea"/>
                <a:cs typeface="+mn-cs"/>
                <a:sym typeface="Calibri"/>
              </a:rPr>
              <a:t>Early oil derrick taken 1922, from National Archives, retrieved on July 16,</a:t>
            </a:r>
            <a:r>
              <a:rPr lang="en-US" sz="1200" i="1" baseline="0" dirty="0" smtClean="0">
                <a:effectLst/>
                <a:latin typeface="+mn-lt"/>
                <a:ea typeface="+mn-ea"/>
                <a:cs typeface="+mn-cs"/>
                <a:sym typeface="Calibri"/>
              </a:rPr>
              <a:t> 2016 </a:t>
            </a:r>
            <a:r>
              <a:rPr lang="en-US" sz="1200" i="1" dirty="0" smtClean="0">
                <a:effectLst/>
                <a:latin typeface="+mn-lt"/>
                <a:ea typeface="+mn-ea"/>
                <a:cs typeface="+mn-cs"/>
                <a:sym typeface="Calibri"/>
              </a:rPr>
              <a:t>from https://commons.wikimedia.org/wiki/File:Gusher_Okemah_OK_1922.jpg [Public Domain, US]</a:t>
            </a:r>
          </a:p>
          <a:p>
            <a:pPr marL="0" marR="0" lvl="0" indent="0" defTabSz="914400" eaLnBrk="1" fontAlgn="auto" latinLnBrk="0" hangingPunct="1">
              <a:lnSpc>
                <a:spcPct val="100000"/>
              </a:lnSpc>
              <a:spcBef>
                <a:spcPts val="300"/>
              </a:spcBef>
              <a:spcAft>
                <a:spcPts val="0"/>
              </a:spcAft>
              <a:buClrTx/>
              <a:buSzTx/>
              <a:buFontTx/>
              <a:buNone/>
              <a:tabLst/>
              <a:defRPr/>
            </a:pPr>
            <a:r>
              <a:rPr lang="en-US" i="1" dirty="0" smtClean="0"/>
              <a:t>Continental crust-continental crust subduction zone illustration, from USGS, retrieved on June 6, 2016 from http://pubs.usgs.gov/gip/dynamic.html [Public Domain]</a:t>
            </a:r>
          </a:p>
          <a:p>
            <a:pPr>
              <a:spcBef>
                <a:spcPts val="300"/>
              </a:spcBef>
            </a:pPr>
            <a:r>
              <a:rPr lang="en-US" i="1" dirty="0" smtClean="0"/>
              <a:t>Anthracite</a:t>
            </a:r>
            <a:r>
              <a:rPr lang="en-US" i="1" baseline="0" dirty="0" smtClean="0"/>
              <a:t> coal</a:t>
            </a:r>
            <a:r>
              <a:rPr lang="en-US" i="1" dirty="0" smtClean="0"/>
              <a:t>, from Pixabay</a:t>
            </a:r>
            <a:r>
              <a:rPr lang="en-US" i="1" baseline="0" dirty="0" smtClean="0"/>
              <a:t>.com</a:t>
            </a:r>
            <a:r>
              <a:rPr lang="en-US" i="1" dirty="0" smtClean="0"/>
              <a:t>, retrieved on August 15, 2016 from https://pixabay.com/en/coal-cabbage-burned-fuel-black-842468/ [CC0</a:t>
            </a:r>
            <a:r>
              <a:rPr lang="en-US" i="1" baseline="0" dirty="0" smtClean="0"/>
              <a:t> 1.0 </a:t>
            </a:r>
            <a:r>
              <a:rPr lang="en-US" i="1" dirty="0" smtClean="0"/>
              <a:t>(https://creativecommons.org/publicdomain/zero/1.0/deed.en)]</a:t>
            </a:r>
          </a:p>
        </p:txBody>
      </p:sp>
    </p:spTree>
    <p:extLst>
      <p:ext uri="{BB962C8B-B14F-4D97-AF65-F5344CB8AC3E}">
        <p14:creationId xmlns:p14="http://schemas.microsoft.com/office/powerpoint/2010/main" val="31693149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pPr>
              <a:defRPr b="1"/>
            </a:pPr>
            <a:r>
              <a:rPr dirty="0"/>
              <a:t>Teacher’s notes</a:t>
            </a:r>
          </a:p>
          <a:p>
            <a:endParaRPr dirty="0"/>
          </a:p>
          <a:p>
            <a:r>
              <a:rPr dirty="0"/>
              <a:t>This is a picture of sedimentary rock near Williamsport, PA.  It dates from the Carboniferous Period.  This was part of the Paleozoic Era, and it was a time during which lots of organisms lived.  When these organisms died, they became part of the sediment below swamps and inland seas.  The organisms contained lots of carbon, and over time that carbon was compressed and heated, and transformed into fossil fuels.</a:t>
            </a:r>
          </a:p>
          <a:p>
            <a:endParaRPr dirty="0"/>
          </a:p>
          <a:p>
            <a:r>
              <a:rPr dirty="0"/>
              <a:t>Additional information:  Deltaic deposits of the Carboniferous era can be seen in this road cut on </a:t>
            </a:r>
            <a:r>
              <a:rPr dirty="0" smtClean="0"/>
              <a:t>R</a:t>
            </a:r>
            <a:r>
              <a:rPr lang="en-US" dirty="0" smtClean="0"/>
              <a:t>ou</a:t>
            </a:r>
            <a:r>
              <a:rPr dirty="0" smtClean="0"/>
              <a:t>te </a:t>
            </a:r>
            <a:r>
              <a:rPr dirty="0"/>
              <a:t>15 just north of Williamsport, Pennsylvania. The era is referred to as carboniferous, because coal deposits are associated with these rock formations.  The Carboniferous Period is famous for its vast swamp forests, which produced the coal from which the term Carboniferous, or "carbon-bearing," is derived. The Carboniferous Period lasted from about 359.2 to 299 million years </a:t>
            </a:r>
            <a:r>
              <a:rPr dirty="0" smtClean="0"/>
              <a:t>ago</a:t>
            </a:r>
            <a:r>
              <a:rPr lang="en-US" baseline="0" dirty="0" smtClean="0"/>
              <a:t> </a:t>
            </a:r>
            <a:r>
              <a:rPr dirty="0" smtClean="0"/>
              <a:t>during </a:t>
            </a:r>
            <a:r>
              <a:rPr dirty="0"/>
              <a:t>the late Paleozoic Era</a:t>
            </a:r>
            <a:r>
              <a:rPr dirty="0" smtClean="0"/>
              <a:t>.</a:t>
            </a:r>
            <a:endParaRPr lang="en-US" dirty="0" smtClean="0"/>
          </a:p>
          <a:p>
            <a:endParaRPr lang="en-US" dirty="0" smtClean="0"/>
          </a:p>
          <a:p>
            <a:r>
              <a:rPr lang="en-US" i="1" dirty="0" smtClean="0"/>
              <a:t>Image credit:</a:t>
            </a:r>
          </a:p>
          <a:p>
            <a:r>
              <a:rPr lang="en-US" i="1" dirty="0" smtClean="0"/>
              <a:t>Sedimentary</a:t>
            </a:r>
            <a:r>
              <a:rPr lang="en-US" i="1" baseline="0" dirty="0" smtClean="0"/>
              <a:t> rock layers,</a:t>
            </a:r>
            <a:r>
              <a:rPr lang="en-US" i="1" dirty="0" smtClean="0"/>
              <a:t> by </a:t>
            </a:r>
            <a:r>
              <a:rPr lang="en-US" sz="1200" i="1" dirty="0" smtClean="0">
                <a:effectLst/>
                <a:latin typeface="+mn-lt"/>
                <a:ea typeface="+mn-ea"/>
                <a:cs typeface="+mn-cs"/>
                <a:sym typeface="Calibri"/>
              </a:rPr>
              <a:t>Pollinator (Own work), retrieved July 16, 2016 from https://commons.wikimedia.org/wiki/File:Deltaic_8601.jpg [CC-BY-SA-3.0 (http://creativecommons.org/licenses/by-sa/3.0/)]</a:t>
            </a:r>
            <a:endParaRPr i="1" dirty="0"/>
          </a:p>
        </p:txBody>
      </p:sp>
    </p:spTree>
    <p:extLst>
      <p:ext uri="{BB962C8B-B14F-4D97-AF65-F5344CB8AC3E}">
        <p14:creationId xmlns:p14="http://schemas.microsoft.com/office/powerpoint/2010/main" val="25237600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hape 929"/>
          <p:cNvSpPr>
            <a:spLocks noGrp="1" noRot="1" noChangeAspect="1"/>
          </p:cNvSpPr>
          <p:nvPr>
            <p:ph type="sldImg"/>
          </p:nvPr>
        </p:nvSpPr>
        <p:spPr>
          <a:prstGeom prst="rect">
            <a:avLst/>
          </a:prstGeom>
        </p:spPr>
        <p:txBody>
          <a:bodyPr/>
          <a:lstStyle/>
          <a:p>
            <a:endParaRPr/>
          </a:p>
        </p:txBody>
      </p:sp>
      <p:sp>
        <p:nvSpPr>
          <p:cNvPr id="930" name="Shape 930"/>
          <p:cNvSpPr>
            <a:spLocks noGrp="1"/>
          </p:cNvSpPr>
          <p:nvPr>
            <p:ph type="body" sz="quarter" idx="1"/>
          </p:nvPr>
        </p:nvSpPr>
        <p:spPr>
          <a:prstGeom prst="rect">
            <a:avLst/>
          </a:prstGeom>
        </p:spPr>
        <p:txBody>
          <a:bodyPr/>
          <a:lstStyle/>
          <a:p>
            <a:pPr>
              <a:defRPr b="1"/>
            </a:pPr>
            <a:r>
              <a:rPr dirty="0"/>
              <a:t>Teacher’s Notes</a:t>
            </a:r>
          </a:p>
          <a:p>
            <a:endParaRPr dirty="0"/>
          </a:p>
          <a:p>
            <a:r>
              <a:rPr dirty="0"/>
              <a:t>Remind students that It takes millions of years to make these fuels, and that they are produced through the natural processes of plates converging, forcing rocks down deeper into the crust where pressure and heat increase.  </a:t>
            </a:r>
            <a:r>
              <a:rPr lang="en-US" dirty="0" smtClean="0"/>
              <a:t>This compresses and heats decaying</a:t>
            </a:r>
            <a:r>
              <a:rPr lang="en-US" baseline="0" dirty="0" smtClean="0"/>
              <a:t> plant and animal matter, forming deposits of coal, oil, and natural gas. </a:t>
            </a:r>
            <a:r>
              <a:rPr dirty="0" smtClean="0"/>
              <a:t>In </a:t>
            </a:r>
            <a:r>
              <a:rPr dirty="0"/>
              <a:t>some places, however, coal-bearing rocks and oil deposits have been forced up to the surface due to these same processes and forces.</a:t>
            </a:r>
          </a:p>
          <a:p>
            <a:endParaRPr dirty="0"/>
          </a:p>
          <a:p>
            <a:r>
              <a:rPr dirty="0"/>
              <a:t>The left picture shows an oil-well, a “gusher” in Okemah, Oklahoma in 1922, and on the right is a close-up of coal.</a:t>
            </a:r>
          </a:p>
          <a:p>
            <a:endParaRPr dirty="0"/>
          </a:p>
          <a:p>
            <a:r>
              <a:rPr lang="en-US" i="1" dirty="0" smtClean="0"/>
              <a:t>Image credits: </a:t>
            </a:r>
          </a:p>
          <a:p>
            <a:r>
              <a:rPr lang="en-US" i="1" dirty="0" smtClean="0"/>
              <a:t>Early oil derrick taken 1922, from National Archives, retrieved on July 16, 2016 from https://commons.wikimedia.org/wiki/File:Gusher_Okemah_OK_1922.jpg [Public Domain, US]</a:t>
            </a:r>
          </a:p>
          <a:p>
            <a:r>
              <a:rPr lang="en-US" i="1" dirty="0" smtClean="0"/>
              <a:t>Anthracite coal, from Pixabay.com, retrieved on August 15, 2016 from https://pixabay.com/en/coal-cabbage-burned-fuel-black-842468/ [CC0 1.0 (https://creativecommons.org/publicdomain/zero/1.0/deed.en)]</a:t>
            </a:r>
            <a:endParaRPr lang="en-US" i="1" dirty="0"/>
          </a:p>
        </p:txBody>
      </p:sp>
    </p:spTree>
    <p:extLst>
      <p:ext uri="{BB962C8B-B14F-4D97-AF65-F5344CB8AC3E}">
        <p14:creationId xmlns:p14="http://schemas.microsoft.com/office/powerpoint/2010/main" val="15152631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pPr>
              <a:defRPr b="1"/>
            </a:pPr>
            <a:r>
              <a:rPr dirty="0"/>
              <a:t>Teacher’s Notes</a:t>
            </a:r>
          </a:p>
          <a:p>
            <a:endParaRPr dirty="0"/>
          </a:p>
          <a:p>
            <a:r>
              <a:rPr dirty="0"/>
              <a:t>On the left is a strip mine, and on the right </a:t>
            </a:r>
            <a:r>
              <a:rPr dirty="0" smtClean="0"/>
              <a:t>is</a:t>
            </a:r>
            <a:r>
              <a:rPr lang="en-US" dirty="0" smtClean="0"/>
              <a:t> a deep-sea</a:t>
            </a:r>
            <a:r>
              <a:rPr lang="en-US" baseline="0" dirty="0" smtClean="0"/>
              <a:t> oil</a:t>
            </a:r>
            <a:r>
              <a:rPr dirty="0" smtClean="0"/>
              <a:t> platform.</a:t>
            </a:r>
            <a:r>
              <a:rPr lang="en-US" dirty="0" smtClean="0"/>
              <a:t> These platforms allow petroleum</a:t>
            </a:r>
            <a:r>
              <a:rPr lang="en-US" baseline="0" dirty="0" smtClean="0"/>
              <a:t> companies to drill into oil deposits trapped in rock below the ocean.</a:t>
            </a:r>
            <a:r>
              <a:rPr dirty="0" smtClean="0"/>
              <a:t> </a:t>
            </a:r>
            <a:r>
              <a:rPr dirty="0"/>
              <a:t>Humans have </a:t>
            </a:r>
            <a:r>
              <a:rPr lang="en-US" dirty="0" smtClean="0"/>
              <a:t>become </a:t>
            </a:r>
            <a:r>
              <a:rPr dirty="0" smtClean="0"/>
              <a:t>very </a:t>
            </a:r>
            <a:r>
              <a:rPr dirty="0"/>
              <a:t>good at finding fossil fuel deposits and getting them out fairly inexpensively. There are deposits all around the world, and most of our cars, homes, and businesses rely on these types of fuels.</a:t>
            </a:r>
          </a:p>
          <a:p>
            <a:endParaRPr dirty="0"/>
          </a:p>
          <a:p>
            <a:r>
              <a:rPr lang="en-US" i="1" dirty="0" smtClean="0"/>
              <a:t>Image</a:t>
            </a:r>
            <a:r>
              <a:rPr lang="en-US" i="1" baseline="0" dirty="0" smtClean="0"/>
              <a:t> credits:</a:t>
            </a:r>
          </a:p>
          <a:p>
            <a:r>
              <a:rPr lang="en-US" i="1" baseline="0" dirty="0" smtClean="0"/>
              <a:t>Strip coal mine, by Stephen Codrington, retrieved July 16, 2016 from https://commons.wikimedia.org/wiki/File:Strip_coal_mining.jpg [CC-BY-SA-3.0 (http://creativecommons.org/licenses/by-sa/3.0/)]</a:t>
            </a:r>
          </a:p>
          <a:p>
            <a:r>
              <a:rPr lang="en-US" i="1" baseline="0" dirty="0" smtClean="0"/>
              <a:t>Japanese deep-sea drilling platform, by </a:t>
            </a:r>
            <a:r>
              <a:rPr lang="en-US" i="1" baseline="0" dirty="0" err="1" smtClean="0"/>
              <a:t>tsuda</a:t>
            </a:r>
            <a:r>
              <a:rPr lang="en-US" i="1" baseline="0" dirty="0" smtClean="0"/>
              <a:t> (Flickr: oil rig) retrieved August 15, 2016 fromhttps://commons.wikimedia.org/wiki/File%3AIwafune-oki_oil_platform_in_Japan.jpg [CC BY-SA 2.0 (http://creativecommons.org/licenses/by-sa/2.0)]</a:t>
            </a:r>
            <a:endParaRPr i="1" dirty="0"/>
          </a:p>
        </p:txBody>
      </p:sp>
    </p:spTree>
    <p:extLst>
      <p:ext uri="{BB962C8B-B14F-4D97-AF65-F5344CB8AC3E}">
        <p14:creationId xmlns:p14="http://schemas.microsoft.com/office/powerpoint/2010/main" val="350171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Teacher’s Notes</a:t>
            </a:r>
          </a:p>
          <a:p>
            <a:pPr>
              <a:defRPr>
                <a:latin typeface="Arial"/>
                <a:ea typeface="Arial"/>
                <a:cs typeface="Arial"/>
                <a:sym typeface="Arial"/>
              </a:defRPr>
            </a:pPr>
            <a:endParaRPr dirty="0"/>
          </a:p>
          <a:p>
            <a:pPr>
              <a:defRPr>
                <a:latin typeface="Arial"/>
                <a:ea typeface="Arial"/>
                <a:cs typeface="Arial"/>
                <a:sym typeface="Arial"/>
              </a:defRPr>
            </a:pPr>
            <a:r>
              <a:rPr dirty="0"/>
              <a:t>Alfred Wegener was on the right track when he proposed his theory of Continental Drift. </a:t>
            </a:r>
          </a:p>
          <a:p>
            <a:pPr>
              <a:defRPr>
                <a:latin typeface="Arial"/>
                <a:ea typeface="Arial"/>
                <a:cs typeface="Arial"/>
                <a:sym typeface="Arial"/>
              </a:defRPr>
            </a:pPr>
            <a:r>
              <a:rPr dirty="0"/>
              <a:t>However, it would take almost another 50 years and a greater knowledge of the Earth in order to understand why the surface of the Earth changed and is still changing.   </a:t>
            </a:r>
            <a:endParaRPr lang="en-US" dirty="0" smtClean="0"/>
          </a:p>
          <a:p>
            <a:pPr>
              <a:defRPr>
                <a:latin typeface="Arial"/>
                <a:ea typeface="Arial"/>
                <a:cs typeface="Arial"/>
                <a:sym typeface="Arial"/>
              </a:defRPr>
            </a:pPr>
            <a:endParaRPr lang="en-US" dirty="0" smtClean="0"/>
          </a:p>
          <a:p>
            <a:pPr>
              <a:defRPr>
                <a:latin typeface="Arial"/>
                <a:ea typeface="Arial"/>
                <a:cs typeface="Arial"/>
                <a:sym typeface="Arial"/>
              </a:defRPr>
            </a:pPr>
            <a:r>
              <a:rPr dirty="0" smtClean="0"/>
              <a:t>Ultimately</a:t>
            </a:r>
            <a:r>
              <a:rPr dirty="0"/>
              <a:t>, the answer to understanding the changes in Earth lies in understanding the Earth’ composition and the mechanical properties of the Earth.</a:t>
            </a:r>
          </a:p>
          <a:p>
            <a:pPr>
              <a:defRPr>
                <a:latin typeface="Arial"/>
                <a:ea typeface="Arial"/>
                <a:cs typeface="Arial"/>
                <a:sym typeface="Arial"/>
              </a:defRPr>
            </a:pPr>
            <a:endParaRPr dirty="0"/>
          </a:p>
          <a:p>
            <a:pPr>
              <a:defRPr>
                <a:latin typeface="Arial"/>
                <a:ea typeface="Arial"/>
                <a:cs typeface="Arial"/>
                <a:sym typeface="Arial"/>
              </a:defRPr>
            </a:pPr>
            <a:r>
              <a:rPr dirty="0"/>
              <a:t>Scientists can divide the Earth into 3 different layers based solely on its </a:t>
            </a:r>
            <a:r>
              <a:rPr dirty="0" smtClean="0"/>
              <a:t>composition</a:t>
            </a:r>
            <a:r>
              <a:rPr lang="en-US" dirty="0" smtClean="0"/>
              <a:t>:</a:t>
            </a:r>
            <a:r>
              <a:rPr dirty="0" smtClean="0"/>
              <a:t> </a:t>
            </a:r>
            <a:endParaRPr dirty="0"/>
          </a:p>
          <a:p>
            <a:pPr marL="171450" indent="-171450">
              <a:buFont typeface="Arial" panose="020B0604020202020204" pitchFamily="34" charset="0"/>
              <a:buChar char="•"/>
              <a:defRPr>
                <a:latin typeface="Arial"/>
                <a:ea typeface="Arial"/>
                <a:cs typeface="Arial"/>
                <a:sym typeface="Arial"/>
              </a:defRPr>
            </a:pPr>
            <a:r>
              <a:rPr dirty="0"/>
              <a:t>The layers are not all the same states of matter.</a:t>
            </a:r>
          </a:p>
          <a:p>
            <a:pPr marL="171450" indent="-171450">
              <a:buFont typeface="Arial" panose="020B0604020202020204" pitchFamily="34" charset="0"/>
              <a:buChar char="•"/>
              <a:defRPr>
                <a:latin typeface="Arial"/>
                <a:ea typeface="Arial"/>
                <a:cs typeface="Arial"/>
                <a:sym typeface="Arial"/>
              </a:defRPr>
            </a:pPr>
            <a:r>
              <a:rPr dirty="0"/>
              <a:t>Some are solid, some are liquid.</a:t>
            </a:r>
          </a:p>
          <a:p>
            <a:pPr marL="171450" indent="-171450">
              <a:buFont typeface="Arial" panose="020B0604020202020204" pitchFamily="34" charset="0"/>
              <a:buChar char="•"/>
              <a:defRPr>
                <a:latin typeface="Arial"/>
                <a:ea typeface="Arial"/>
                <a:cs typeface="Arial"/>
                <a:sym typeface="Arial"/>
              </a:defRPr>
            </a:pPr>
            <a:r>
              <a:rPr dirty="0" smtClean="0"/>
              <a:t>The </a:t>
            </a:r>
            <a:r>
              <a:rPr dirty="0"/>
              <a:t>three major layers are the core, mantle and </a:t>
            </a:r>
            <a:r>
              <a:rPr dirty="0" smtClean="0"/>
              <a:t>crust</a:t>
            </a:r>
            <a:endParaRPr lang="en-US" dirty="0" smtClean="0"/>
          </a:p>
          <a:p>
            <a:pPr marL="171450" indent="-171450">
              <a:buFont typeface="Arial" panose="020B0604020202020204" pitchFamily="34" charset="0"/>
              <a:buChar char="•"/>
              <a:defRPr>
                <a:latin typeface="Arial"/>
                <a:ea typeface="Arial"/>
                <a:cs typeface="Arial"/>
                <a:sym typeface="Arial"/>
              </a:defRPr>
            </a:pPr>
            <a:endParaRPr lang="en-US" dirty="0" smtClean="0"/>
          </a:p>
          <a:p>
            <a:pPr marL="171450" indent="-171450">
              <a:buFont typeface="Arial" panose="020B0604020202020204" pitchFamily="34" charset="0"/>
              <a:buChar char="•"/>
              <a:defRPr>
                <a:latin typeface="Arial"/>
                <a:ea typeface="Arial"/>
                <a:cs typeface="Arial"/>
                <a:sym typeface="Arial"/>
              </a:defRPr>
            </a:pPr>
            <a:endParaRPr lang="en-US" dirty="0" smtClean="0"/>
          </a:p>
          <a:p>
            <a:pPr marL="0" indent="0">
              <a:buFont typeface="Arial" panose="020B0604020202020204" pitchFamily="34" charset="0"/>
              <a:buNone/>
              <a:defRPr>
                <a:latin typeface="Arial"/>
                <a:ea typeface="Arial"/>
                <a:cs typeface="Arial"/>
                <a:sym typeface="Arial"/>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latin typeface="Arial"/>
                <a:ea typeface="Arial"/>
                <a:cs typeface="Arial"/>
                <a:sym typeface="Arial"/>
              </a:defRPr>
            </a:pPr>
            <a:r>
              <a:rPr lang="en-US" sz="1200" i="1" dirty="0" smtClean="0">
                <a:effectLst/>
                <a:latin typeface="+mn-lt"/>
                <a:ea typeface="+mn-ea"/>
                <a:cs typeface="+mn-cs"/>
                <a:sym typeface="Arial"/>
              </a:rPr>
              <a:t>Earth cutaway by </a:t>
            </a:r>
            <a:r>
              <a:rPr lang="en-US" sz="1200" i="1" dirty="0" err="1" smtClean="0">
                <a:effectLst/>
                <a:latin typeface="+mn-lt"/>
                <a:ea typeface="+mn-ea"/>
                <a:cs typeface="+mn-cs"/>
                <a:sym typeface="Arial"/>
              </a:rPr>
              <a:t>Charles</a:t>
            </a:r>
            <a:r>
              <a:rPr lang="en-US" sz="1200" i="1" baseline="0" dirty="0" err="1" smtClean="0">
                <a:effectLst/>
                <a:latin typeface="+mn-lt"/>
                <a:ea typeface="+mn-ea"/>
                <a:cs typeface="+mn-cs"/>
                <a:sym typeface="Arial"/>
              </a:rPr>
              <a:t>C</a:t>
            </a:r>
            <a:r>
              <a:rPr lang="en-US" sz="1200" i="1" dirty="0" smtClean="0">
                <a:effectLst/>
                <a:latin typeface="+mn-lt"/>
                <a:ea typeface="+mn-ea"/>
                <a:cs typeface="+mn-cs"/>
                <a:sym typeface="Arial"/>
              </a:rPr>
              <a:t>, retrieved on August 18, 2016</a:t>
            </a:r>
            <a:r>
              <a:rPr lang="en-US" sz="1200" i="1" baseline="0" dirty="0" smtClean="0">
                <a:effectLst/>
                <a:latin typeface="+mn-lt"/>
                <a:ea typeface="+mn-ea"/>
                <a:cs typeface="+mn-cs"/>
                <a:sym typeface="Arial"/>
              </a:rPr>
              <a:t> </a:t>
            </a:r>
            <a:r>
              <a:rPr lang="en-US" sz="1200" i="1" dirty="0" smtClean="0">
                <a:effectLst/>
                <a:latin typeface="+mn-lt"/>
                <a:ea typeface="+mn-ea"/>
                <a:cs typeface="+mn-cs"/>
                <a:sym typeface="Arial"/>
              </a:rPr>
              <a:t>from https://commons.wikimedia.org/wiki/File:Earth_cutaway.png [CC BY-SA 3.0 (https://creativecommons.org/licenses/by/3.0/)]</a:t>
            </a:r>
            <a:endParaRPr lang="en-US" sz="1200" dirty="0" smtClean="0">
              <a:effectLst/>
              <a:latin typeface="+mn-lt"/>
              <a:ea typeface="+mn-ea"/>
              <a:cs typeface="+mn-cs"/>
              <a:sym typeface="Arial"/>
            </a:endParaRPr>
          </a:p>
          <a:p>
            <a:pPr marL="0" indent="0">
              <a:buFont typeface="Arial" panose="020B0604020202020204" pitchFamily="34" charset="0"/>
              <a:buNone/>
              <a:defRPr>
                <a:latin typeface="Arial"/>
                <a:ea typeface="Arial"/>
                <a:cs typeface="Arial"/>
                <a:sym typeface="Arial"/>
              </a:defRPr>
            </a:pPr>
            <a:endParaRPr dirty="0"/>
          </a:p>
        </p:txBody>
      </p:sp>
    </p:spTree>
    <p:extLst>
      <p:ext uri="{BB962C8B-B14F-4D97-AF65-F5344CB8AC3E}">
        <p14:creationId xmlns:p14="http://schemas.microsoft.com/office/powerpoint/2010/main" val="3574332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Shape 942"/>
          <p:cNvSpPr>
            <a:spLocks noGrp="1" noRot="1" noChangeAspect="1"/>
          </p:cNvSpPr>
          <p:nvPr>
            <p:ph type="sldImg"/>
          </p:nvPr>
        </p:nvSpPr>
        <p:spPr>
          <a:prstGeom prst="rect">
            <a:avLst/>
          </a:prstGeom>
        </p:spPr>
        <p:txBody>
          <a:bodyPr/>
          <a:lstStyle/>
          <a:p>
            <a:endParaRPr/>
          </a:p>
        </p:txBody>
      </p:sp>
      <p:sp>
        <p:nvSpPr>
          <p:cNvPr id="943" name="Shape 943"/>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As the final piece of information regarding fossil fuels, we remind students that we have to burn them to access the energy they contain — and that causes pollution.  </a:t>
            </a:r>
          </a:p>
          <a:p>
            <a:endParaRPr dirty="0"/>
          </a:p>
          <a:p>
            <a:r>
              <a:rPr dirty="0"/>
              <a:t>Prompt your students to think about the many ways in which animal and human environments are affected by these types of energies.</a:t>
            </a:r>
          </a:p>
          <a:p>
            <a:endParaRPr dirty="0"/>
          </a:p>
          <a:p>
            <a:r>
              <a:rPr dirty="0"/>
              <a:t>For review:  it takes millions of years of natural forces deep in the Earth to make fossil fuels. Our supply of fossil fuels is finite. There is the very real potential that we exhaust our current supply. We can’t wait millions of years for more to form!  Thus these fuels are considered </a:t>
            </a:r>
            <a:r>
              <a:rPr dirty="0" smtClean="0"/>
              <a:t>nonrenewable </a:t>
            </a:r>
            <a:r>
              <a:rPr dirty="0"/>
              <a:t>sources. </a:t>
            </a:r>
          </a:p>
          <a:p>
            <a:endParaRPr dirty="0"/>
          </a:p>
          <a:p>
            <a:r>
              <a:rPr dirty="0"/>
              <a:t>The processes used to extract these fuels in their raw form from the Earth cause </a:t>
            </a:r>
            <a:r>
              <a:rPr dirty="0" smtClean="0"/>
              <a:t>destruction </a:t>
            </a:r>
            <a:r>
              <a:rPr dirty="0"/>
              <a:t>and pollution. We have to burn coal, oil, and gas to utilize the energy stored in these fuels. The burning releases even more pollution into the air, and therefor into our land and water supply</a:t>
            </a:r>
            <a:r>
              <a:rPr dirty="0" smtClean="0"/>
              <a:t>.</a:t>
            </a:r>
            <a:endParaRPr lang="en-US" dirty="0" smtClean="0"/>
          </a:p>
          <a:p>
            <a:endParaRPr lang="en-US" dirty="0" smtClean="0"/>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a:t>
            </a:r>
            <a:r>
              <a:rPr lang="en-US" i="1" baseline="0" dirty="0" smtClean="0"/>
              <a:t> credit:</a:t>
            </a:r>
          </a:p>
          <a:p>
            <a:pPr marL="0" marR="0" lvl="0" indent="0" defTabSz="914400" eaLnBrk="1" fontAlgn="auto" latinLnBrk="0" hangingPunct="1">
              <a:lnSpc>
                <a:spcPct val="100000"/>
              </a:lnSpc>
              <a:spcBef>
                <a:spcPts val="400"/>
              </a:spcBef>
              <a:spcAft>
                <a:spcPts val="0"/>
              </a:spcAft>
              <a:buClrTx/>
              <a:buSzTx/>
              <a:buFontTx/>
              <a:buNone/>
              <a:tabLst/>
              <a:defRPr/>
            </a:pPr>
            <a:r>
              <a:rPr lang="en-US" sz="1200" b="0" i="1" dirty="0" smtClean="0">
                <a:effectLst/>
                <a:latin typeface="+mn-lt"/>
                <a:ea typeface="+mn-ea"/>
                <a:cs typeface="+mn-cs"/>
                <a:sym typeface="Calibri"/>
              </a:rPr>
              <a:t>Industrial complex in </a:t>
            </a:r>
            <a:r>
              <a:rPr lang="en-US" sz="1200" b="0" i="1" dirty="0" err="1" smtClean="0">
                <a:effectLst/>
                <a:latin typeface="+mn-lt"/>
                <a:ea typeface="+mn-ea"/>
                <a:cs typeface="+mn-cs"/>
                <a:sym typeface="Calibri"/>
              </a:rPr>
              <a:t>Ganjiaxiang</a:t>
            </a:r>
            <a:r>
              <a:rPr lang="en-US" sz="1200" b="0" i="1" dirty="0" smtClean="0">
                <a:effectLst/>
                <a:latin typeface="+mn-lt"/>
                <a:ea typeface="+mn-ea"/>
                <a:cs typeface="+mn-cs"/>
                <a:sym typeface="Calibri"/>
              </a:rPr>
              <a:t>, China </a:t>
            </a:r>
            <a:r>
              <a:rPr lang="en-US" i="1" dirty="0" smtClean="0"/>
              <a:t>by </a:t>
            </a:r>
            <a:r>
              <a:rPr lang="en-US" i="1" dirty="0" err="1" smtClean="0"/>
              <a:t>Vmenkov</a:t>
            </a:r>
            <a:r>
              <a:rPr lang="en-US" i="1" dirty="0" smtClean="0"/>
              <a:t>, retrieved on August 15, 2016 from https://commons.wikimedia.org/wiki/File%3AGanjiaxiang_-_industrial_panorama_-_P1070643.JPG [CC BY-SA 3.0 (http://creativecommons.org/licenses/by-sa/3.0)]</a:t>
            </a:r>
          </a:p>
          <a:p>
            <a:endParaRPr lang="en-US" dirty="0" smtClean="0"/>
          </a:p>
          <a:p>
            <a:endParaRPr dirty="0"/>
          </a:p>
          <a:p>
            <a:pPr>
              <a:defRPr b="1"/>
            </a:pPr>
            <a:endParaRPr dirty="0"/>
          </a:p>
          <a:p>
            <a:pPr>
              <a:defRPr b="1"/>
            </a:pPr>
            <a:endParaRPr dirty="0"/>
          </a:p>
          <a:p>
            <a:endParaRPr dirty="0"/>
          </a:p>
        </p:txBody>
      </p:sp>
    </p:spTree>
    <p:extLst>
      <p:ext uri="{BB962C8B-B14F-4D97-AF65-F5344CB8AC3E}">
        <p14:creationId xmlns:p14="http://schemas.microsoft.com/office/powerpoint/2010/main" val="41809470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r>
              <a:rPr b="1" dirty="0"/>
              <a:t>Teacher’s Notes</a:t>
            </a:r>
          </a:p>
          <a:p>
            <a:endParaRPr b="1" dirty="0"/>
          </a:p>
          <a:p>
            <a:r>
              <a:rPr dirty="0"/>
              <a:t>Now for the non-fossil, renewable fuels!</a:t>
            </a:r>
            <a:endParaRPr b="1" dirty="0"/>
          </a:p>
          <a:p>
            <a:endParaRPr b="1" dirty="0"/>
          </a:p>
          <a:p>
            <a:r>
              <a:rPr dirty="0"/>
              <a:t>Discuss the following three images of renewable, clean energy.  Solar panels, wind turbines, and </a:t>
            </a:r>
            <a:r>
              <a:rPr dirty="0" smtClean="0"/>
              <a:t>hydro</a:t>
            </a:r>
            <a:r>
              <a:rPr lang="en-US" baseline="0" dirty="0" smtClean="0"/>
              <a:t>electric </a:t>
            </a:r>
            <a:r>
              <a:rPr dirty="0" smtClean="0"/>
              <a:t>power </a:t>
            </a:r>
            <a:r>
              <a:rPr lang="en-US" dirty="0" smtClean="0"/>
              <a:t>all rely </a:t>
            </a:r>
            <a:r>
              <a:rPr dirty="0" smtClean="0"/>
              <a:t>on </a:t>
            </a:r>
            <a:r>
              <a:rPr dirty="0"/>
              <a:t>natural processes and forces on Earth.  However, sun, rain, and wind occur every day on Earth. These forces also occur on the surface of the Earth where we can more easily harness them than fossil fuels.  </a:t>
            </a:r>
          </a:p>
          <a:p>
            <a:endParaRPr dirty="0"/>
          </a:p>
          <a:p>
            <a:r>
              <a:rPr dirty="0"/>
              <a:t>We call these “clean” energies since they don’t involve burning fossil fuels. They are also referred to </a:t>
            </a:r>
            <a:r>
              <a:rPr lang="en-US" dirty="0" smtClean="0"/>
              <a:t>as </a:t>
            </a:r>
            <a:r>
              <a:rPr dirty="0" smtClean="0"/>
              <a:t>sustainable </a:t>
            </a:r>
            <a:r>
              <a:rPr dirty="0"/>
              <a:t>or renewable because they are “provided” every day due to the Earth’s natural processes and the energy coming from our sun.  Clarify for the students that sustainable fuels will never run out.</a:t>
            </a:r>
          </a:p>
          <a:p>
            <a:endParaRPr dirty="0"/>
          </a:p>
          <a:p>
            <a:r>
              <a:rPr dirty="0"/>
              <a:t>Every day, photons, packets of the sun’s light energy from the process of nuclear fusion, bombard the Earth.  According to the Boston Globe, “in one second, our sun produces enough energy for almost 500,000 years of the current needs of our … civilization.”  This happens every day, even when it’s cloudy, and it happens all over the world!  Solar panels collect these photons and convert light energy into electrical energy for us to use.</a:t>
            </a:r>
          </a:p>
          <a:p>
            <a:endParaRPr dirty="0"/>
          </a:p>
          <a:p>
            <a:r>
              <a:rPr dirty="0"/>
              <a:t>Due to the sun’s heating of the Earth, there are always wind currents (convection currents) forming on Earth. Wind farms are established in places where wind is most reliable, and they convert the wind’s kinetic energy into electrical energy.</a:t>
            </a:r>
          </a:p>
          <a:p>
            <a:endParaRPr dirty="0"/>
          </a:p>
          <a:p>
            <a:r>
              <a:rPr dirty="0"/>
              <a:t>Earth’s water cycle constantly causes evaporation, condensation, and precipitation.  Water is always moving through our atmosphere, and replenishing lakes, rivers, and oceans.  Droughts occur, certainly, but often a drought in one part of the world correlates with flooding in another.</a:t>
            </a:r>
          </a:p>
          <a:p>
            <a:endParaRPr dirty="0"/>
          </a:p>
          <a:p>
            <a:r>
              <a:rPr lang="en-US" dirty="0" smtClean="0"/>
              <a:t>Image</a:t>
            </a:r>
            <a:r>
              <a:rPr lang="en-US" baseline="0" dirty="0" smtClean="0"/>
              <a:t> credits (clockwise from top left):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Rooftop</a:t>
            </a:r>
            <a:r>
              <a:rPr lang="en-US" i="1" baseline="0" dirty="0" smtClean="0"/>
              <a:t> solar panels </a:t>
            </a:r>
            <a:r>
              <a:rPr lang="en-US" i="1" dirty="0" smtClean="0"/>
              <a:t>by Cummings Properties, retrieved on August 15, 2016 from https://www.flickr.com/photos/cummingsproperties/7538703720 [CC BY-SA 2.0 (http://creativecommons.org/licenses/by-sa/2.0)]</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Brazos</a:t>
            </a:r>
            <a:r>
              <a:rPr lang="en-US" i="1" baseline="0" dirty="0" smtClean="0"/>
              <a:t> </a:t>
            </a:r>
            <a:r>
              <a:rPr lang="en-US" i="1" dirty="0" smtClean="0"/>
              <a:t>Wind</a:t>
            </a:r>
            <a:r>
              <a:rPr lang="en-US" i="1" baseline="0" dirty="0" smtClean="0"/>
              <a:t> Farm by Leaflet, retrieved on August 15, 2016 from https://commons.wikimedia.org/wiki/File:GreenMountainWindFarm_Fluvanna_2004.jpg </a:t>
            </a:r>
            <a:r>
              <a:rPr lang="en-US" i="1" dirty="0" smtClean="0"/>
              <a:t>[CC BY-SA 3.0 (http://creativecommons.org/licenses/by-sa/3.0)]</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err="1" smtClean="0"/>
              <a:t>Takato</a:t>
            </a:r>
            <a:r>
              <a:rPr lang="en-US" i="1" dirty="0" smtClean="0"/>
              <a:t> Dam </a:t>
            </a:r>
            <a:r>
              <a:rPr lang="en-US" i="1" baseline="0" dirty="0" smtClean="0"/>
              <a:t>by </a:t>
            </a:r>
            <a:r>
              <a:rPr lang="en-US" i="1" baseline="0" dirty="0" err="1" smtClean="0"/>
              <a:t>Qurren</a:t>
            </a:r>
            <a:r>
              <a:rPr lang="en-US" i="1" baseline="0" dirty="0" smtClean="0"/>
              <a:t>, retrieved on August 15, 2016 from https://commons.wikimedia.org/wiki/File:Takato_Dam_discharge.jpg </a:t>
            </a:r>
            <a:r>
              <a:rPr lang="en-US" i="1" dirty="0" smtClean="0"/>
              <a:t>[CC BY-SA 3.0 (http://creativecommons.org/licenses/by-sa/3.0)]</a:t>
            </a:r>
          </a:p>
          <a:p>
            <a:pPr marL="0" marR="0" lvl="0" indent="0" defTabSz="914400" eaLnBrk="1" fontAlgn="auto" latinLnBrk="0" hangingPunct="1">
              <a:lnSpc>
                <a:spcPct val="100000"/>
              </a:lnSpc>
              <a:spcBef>
                <a:spcPts val="400"/>
              </a:spcBef>
              <a:spcAft>
                <a:spcPts val="0"/>
              </a:spcAft>
              <a:buClrTx/>
              <a:buSzTx/>
              <a:buFontTx/>
              <a:buNone/>
              <a:tabLst/>
              <a:defRPr/>
            </a:pPr>
            <a:endParaRPr lang="en-US" i="1" dirty="0" smtClean="0"/>
          </a:p>
          <a:p>
            <a:endParaRPr lang="en-US" i="1" dirty="0" smtClean="0"/>
          </a:p>
          <a:p>
            <a:endParaRPr dirty="0"/>
          </a:p>
        </p:txBody>
      </p:sp>
    </p:spTree>
    <p:extLst>
      <p:ext uri="{BB962C8B-B14F-4D97-AF65-F5344CB8AC3E}">
        <p14:creationId xmlns:p14="http://schemas.microsoft.com/office/powerpoint/2010/main" val="29911210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Shape 961"/>
          <p:cNvSpPr>
            <a:spLocks noGrp="1" noRot="1" noChangeAspect="1"/>
          </p:cNvSpPr>
          <p:nvPr>
            <p:ph type="sldImg"/>
          </p:nvPr>
        </p:nvSpPr>
        <p:spPr>
          <a:prstGeom prst="rect">
            <a:avLst/>
          </a:prstGeom>
        </p:spPr>
        <p:txBody>
          <a:bodyPr/>
          <a:lstStyle/>
          <a:p>
            <a:endParaRPr/>
          </a:p>
        </p:txBody>
      </p:sp>
      <p:sp>
        <p:nvSpPr>
          <p:cNvPr id="962" name="Shape 962"/>
          <p:cNvSpPr>
            <a:spLocks noGrp="1"/>
          </p:cNvSpPr>
          <p:nvPr>
            <p:ph type="body" sz="quarter" idx="1"/>
          </p:nvPr>
        </p:nvSpPr>
        <p:spPr>
          <a:prstGeom prst="rect">
            <a:avLst/>
          </a:prstGeom>
        </p:spPr>
        <p:txBody>
          <a:bodyPr/>
          <a:lstStyle/>
          <a:p>
            <a:pPr>
              <a:defRPr b="1"/>
            </a:pPr>
            <a:r>
              <a:rPr dirty="0"/>
              <a:t>Teacher’s Notes</a:t>
            </a:r>
          </a:p>
          <a:p>
            <a:endParaRPr dirty="0"/>
          </a:p>
          <a:p>
            <a:r>
              <a:rPr dirty="0"/>
              <a:t>Discuss that these energy sources are clean and sustainable. They don’t damage the Earth in the same way as fossil fuels. However, they are not perfect.</a:t>
            </a:r>
          </a:p>
          <a:p>
            <a:endParaRPr dirty="0"/>
          </a:p>
          <a:p>
            <a:r>
              <a:rPr dirty="0"/>
              <a:t>Prompt your students to think about the many ways in which animal and human environments are affected by these types of energies. They may be able to come up with additional drawbacks to these clean and renewable sources of energy.</a:t>
            </a:r>
          </a:p>
          <a:p>
            <a:endParaRPr dirty="0"/>
          </a:p>
          <a:p>
            <a:r>
              <a:rPr lang="en-US" dirty="0" smtClean="0"/>
              <a:t>Image</a:t>
            </a:r>
            <a:r>
              <a:rPr lang="en-US" baseline="0" dirty="0" smtClean="0"/>
              <a:t> credits:</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Rooftop</a:t>
            </a:r>
            <a:r>
              <a:rPr lang="en-US" i="1" baseline="0" dirty="0" smtClean="0"/>
              <a:t> solar panels </a:t>
            </a:r>
            <a:r>
              <a:rPr lang="en-US" i="1" dirty="0" smtClean="0"/>
              <a:t>by Cummings Properties, retrieved on August 15, 2016 from https://www.flickr.com/photos/cummingsproperties/7538703720 [CC BY-SA 2.0 (http://creativecommons.org/licenses/by-sa/2.0)]</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Brazos</a:t>
            </a:r>
            <a:r>
              <a:rPr lang="en-US" i="1" baseline="0" dirty="0" smtClean="0"/>
              <a:t> </a:t>
            </a:r>
            <a:r>
              <a:rPr lang="en-US" i="1" dirty="0" smtClean="0"/>
              <a:t>Wind</a:t>
            </a:r>
            <a:r>
              <a:rPr lang="en-US" i="1" baseline="0" dirty="0" smtClean="0"/>
              <a:t> Farm by Leaflet, retrieved on August 15, 2016 from https://commons.wikimedia.org/wiki/File:GreenMountainWindFarm_Fluvanna_2004.jpg </a:t>
            </a:r>
            <a:r>
              <a:rPr lang="en-US" i="1" dirty="0" smtClean="0"/>
              <a:t>[CC BY-SA 3.0 (http://creativecommons.org/licenses/by-sa/3.0)]</a:t>
            </a:r>
          </a:p>
          <a:p>
            <a:pPr marL="0" marR="0" lvl="0" indent="0" defTabSz="914400" eaLnBrk="1" fontAlgn="auto" latinLnBrk="0" hangingPunct="1">
              <a:lnSpc>
                <a:spcPct val="100000"/>
              </a:lnSpc>
              <a:spcBef>
                <a:spcPts val="400"/>
              </a:spcBef>
              <a:spcAft>
                <a:spcPts val="0"/>
              </a:spcAft>
              <a:buClrTx/>
              <a:buSzTx/>
              <a:buFontTx/>
              <a:buNone/>
              <a:tabLst/>
              <a:defRPr/>
            </a:pPr>
            <a:endParaRPr lang="en-US" i="1" dirty="0" smtClean="0"/>
          </a:p>
          <a:p>
            <a:endParaRPr dirty="0"/>
          </a:p>
        </p:txBody>
      </p:sp>
    </p:spTree>
    <p:extLst>
      <p:ext uri="{BB962C8B-B14F-4D97-AF65-F5344CB8AC3E}">
        <p14:creationId xmlns:p14="http://schemas.microsoft.com/office/powerpoint/2010/main" val="6446152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noRot="1" noChangeAspect="1"/>
          </p:cNvSpPr>
          <p:nvPr>
            <p:ph type="sldImg"/>
          </p:nvPr>
        </p:nvSpPr>
        <p:spPr>
          <a:prstGeom prst="rect">
            <a:avLst/>
          </a:prstGeom>
        </p:spPr>
        <p:txBody>
          <a:bodyPr/>
          <a:lstStyle/>
          <a:p>
            <a:endParaRPr/>
          </a:p>
        </p:txBody>
      </p:sp>
      <p:sp>
        <p:nvSpPr>
          <p:cNvPr id="969" name="Shape 969"/>
          <p:cNvSpPr>
            <a:spLocks noGrp="1"/>
          </p:cNvSpPr>
          <p:nvPr>
            <p:ph type="body" sz="quarter" idx="1"/>
          </p:nvPr>
        </p:nvSpPr>
        <p:spPr>
          <a:prstGeom prst="rect">
            <a:avLst/>
          </a:prstGeom>
        </p:spPr>
        <p:txBody>
          <a:bodyPr/>
          <a:lstStyle/>
          <a:p>
            <a:pPr>
              <a:defRPr b="1"/>
            </a:pPr>
            <a:r>
              <a:rPr dirty="0"/>
              <a:t>Teacher’s Notes</a:t>
            </a:r>
          </a:p>
          <a:p>
            <a:endParaRPr dirty="0"/>
          </a:p>
          <a:p>
            <a:r>
              <a:rPr dirty="0"/>
              <a:t>Discuss that these energy sources are clean and sustainable. They don’t damage the Earth in the same way as fossil fuels. However, they are not perfect.</a:t>
            </a:r>
          </a:p>
          <a:p>
            <a:endParaRPr dirty="0"/>
          </a:p>
          <a:p>
            <a:r>
              <a:rPr dirty="0"/>
              <a:t>Prompt your students to think about the many ways in which animal and human environments are affected by these types of energies. They may be able to come up with additional drawbacks to these clean and renewable sources of energy.</a:t>
            </a:r>
          </a:p>
          <a:p>
            <a:endParaRPr dirty="0"/>
          </a:p>
          <a:p>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err="1" smtClean="0"/>
              <a:t>Takato</a:t>
            </a:r>
            <a:r>
              <a:rPr lang="en-US" i="1" dirty="0" smtClean="0"/>
              <a:t> Dam </a:t>
            </a:r>
            <a:r>
              <a:rPr lang="en-US" i="1" baseline="0" dirty="0" smtClean="0"/>
              <a:t>by </a:t>
            </a:r>
            <a:r>
              <a:rPr lang="en-US" i="1" baseline="0" dirty="0" err="1" smtClean="0"/>
              <a:t>Qurren</a:t>
            </a:r>
            <a:r>
              <a:rPr lang="en-US" i="1" baseline="0" dirty="0" smtClean="0"/>
              <a:t>, retrieved on August 15, 2016 from https://commons.wikimedia.org/wiki/File:Takato_Dam_discharge.jpg </a:t>
            </a:r>
            <a:r>
              <a:rPr lang="en-US" i="1" dirty="0" smtClean="0"/>
              <a:t>[CC BY-SA 3.0 (http://creativecommons.org/licenses/by-sa/3.0)]</a:t>
            </a:r>
          </a:p>
          <a:p>
            <a:endParaRPr i="1" dirty="0"/>
          </a:p>
        </p:txBody>
      </p:sp>
    </p:spTree>
    <p:extLst>
      <p:ext uri="{BB962C8B-B14F-4D97-AF65-F5344CB8AC3E}">
        <p14:creationId xmlns:p14="http://schemas.microsoft.com/office/powerpoint/2010/main" val="26890041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noRot="1" noChangeAspect="1"/>
          </p:cNvSpPr>
          <p:nvPr>
            <p:ph type="sldImg"/>
          </p:nvPr>
        </p:nvSpPr>
        <p:spPr>
          <a:prstGeom prst="rect">
            <a:avLst/>
          </a:prstGeom>
        </p:spPr>
        <p:txBody>
          <a:bodyPr/>
          <a:lstStyle/>
          <a:p>
            <a:endParaRPr/>
          </a:p>
        </p:txBody>
      </p:sp>
      <p:sp>
        <p:nvSpPr>
          <p:cNvPr id="976" name="Shape 976"/>
          <p:cNvSpPr>
            <a:spLocks noGrp="1"/>
          </p:cNvSpPr>
          <p:nvPr>
            <p:ph type="body" sz="quarter" idx="1"/>
          </p:nvPr>
        </p:nvSpPr>
        <p:spPr>
          <a:prstGeom prst="rect">
            <a:avLst/>
          </a:prstGeom>
        </p:spPr>
        <p:txBody>
          <a:bodyPr/>
          <a:lstStyle/>
          <a:p>
            <a:pPr>
              <a:defRPr b="1"/>
            </a:pPr>
            <a:r>
              <a:rPr dirty="0"/>
              <a:t>Teacher’s Notes</a:t>
            </a:r>
          </a:p>
          <a:p>
            <a:pPr>
              <a:defRPr b="1"/>
            </a:pPr>
            <a:endParaRPr dirty="0"/>
          </a:p>
          <a:p>
            <a:r>
              <a:rPr dirty="0"/>
              <a:t>All the energy that we use on Earth is provided by natural resources, and all involve natural processes that occur constantly on Earth. These resources include oil, gas, and coal as well as water, wind, and sun.  </a:t>
            </a:r>
          </a:p>
          <a:p>
            <a:endParaRPr dirty="0"/>
          </a:p>
          <a:p>
            <a:r>
              <a:rPr dirty="0"/>
              <a:t>Students should be able to recall some pros and cons of fossil fuels and sustainable energy sources.  Have them work in pairs or groups to decide which source they believe is best.  They’ll need to provide support for their decision based on how fuels are derived from natural resources, and how their harnessing and use impact the environment.</a:t>
            </a:r>
          </a:p>
          <a:p>
            <a:endParaRPr dirty="0"/>
          </a:p>
          <a:p>
            <a:r>
              <a:rPr dirty="0"/>
              <a:t>Instruct students to work in pairs or groups, and to write their recommendations and points of support.  Follow with a class discussion or informal debate.</a:t>
            </a:r>
          </a:p>
          <a:p>
            <a:endParaRPr dirty="0"/>
          </a:p>
          <a:p>
            <a:pPr>
              <a:defRPr b="1"/>
            </a:pPr>
            <a:r>
              <a:rPr dirty="0"/>
              <a:t>Compare the benefits and costs of using sustainable energy sources and fossil fuels.</a:t>
            </a:r>
          </a:p>
          <a:p>
            <a:pPr>
              <a:defRPr b="1"/>
            </a:pPr>
            <a:r>
              <a:rPr dirty="0"/>
              <a:t>What would you recommend? </a:t>
            </a:r>
            <a:endParaRPr b="0" dirty="0"/>
          </a:p>
          <a:p>
            <a:pPr>
              <a:defRPr b="1"/>
            </a:pPr>
            <a:r>
              <a:rPr dirty="0"/>
              <a:t>Explain why</a:t>
            </a:r>
            <a:r>
              <a:rPr dirty="0" smtClean="0"/>
              <a:t>!</a:t>
            </a:r>
            <a:endParaRPr lang="en-US" dirty="0" smtClean="0"/>
          </a:p>
          <a:p>
            <a:pPr>
              <a:defRPr b="1"/>
            </a:pPr>
            <a:endParaRPr lang="en-US" dirty="0" smtClean="0"/>
          </a:p>
          <a:p>
            <a:pPr>
              <a:defRPr b="1"/>
            </a:pPr>
            <a:r>
              <a:rPr lang="en-US" b="0" i="1" dirty="0" smtClean="0"/>
              <a:t>Image Credits:</a:t>
            </a:r>
          </a:p>
          <a:p>
            <a:pPr>
              <a:defRPr b="1"/>
            </a:pPr>
            <a:r>
              <a:rPr lang="en-US" b="0" i="1" dirty="0" smtClean="0"/>
              <a:t>Rooftop solar panels by Cummings Properties, retrieved on August 15, 2016 from https://www.flickr.com/photos/cummingsproperties/7538703720 [CC BY-SA 2.0 (http://creativecommons.org/licenses/by-sa/2.0)]</a:t>
            </a:r>
          </a:p>
          <a:p>
            <a:pPr marL="0" marR="0" lvl="0" indent="0" defTabSz="914400" eaLnBrk="1" fontAlgn="auto" latinLnBrk="0" hangingPunct="1">
              <a:lnSpc>
                <a:spcPct val="100000"/>
              </a:lnSpc>
              <a:spcBef>
                <a:spcPts val="400"/>
              </a:spcBef>
              <a:spcAft>
                <a:spcPts val="0"/>
              </a:spcAft>
              <a:buClrTx/>
              <a:buSzTx/>
              <a:buFontTx/>
              <a:buNone/>
              <a:tabLst/>
              <a:defRPr b="1"/>
            </a:pPr>
            <a:r>
              <a:rPr lang="en-US" sz="1200" b="0" i="1" dirty="0" smtClean="0">
                <a:effectLst/>
                <a:latin typeface="+mn-lt"/>
                <a:ea typeface="+mn-ea"/>
                <a:cs typeface="+mn-cs"/>
                <a:sym typeface="Calibri"/>
              </a:rPr>
              <a:t>Industrial complex in </a:t>
            </a:r>
            <a:r>
              <a:rPr lang="en-US" sz="1200" b="0" i="1" dirty="0" err="1" smtClean="0">
                <a:effectLst/>
                <a:latin typeface="+mn-lt"/>
                <a:ea typeface="+mn-ea"/>
                <a:cs typeface="+mn-cs"/>
                <a:sym typeface="Calibri"/>
              </a:rPr>
              <a:t>Ganjiaxiang</a:t>
            </a:r>
            <a:r>
              <a:rPr lang="en-US" sz="1200" b="0" i="1" dirty="0" smtClean="0">
                <a:effectLst/>
                <a:latin typeface="+mn-lt"/>
                <a:ea typeface="+mn-ea"/>
                <a:cs typeface="+mn-cs"/>
                <a:sym typeface="Calibri"/>
              </a:rPr>
              <a:t>, China </a:t>
            </a:r>
            <a:r>
              <a:rPr lang="en-US" b="0" i="1" dirty="0" smtClean="0"/>
              <a:t>by </a:t>
            </a:r>
            <a:r>
              <a:rPr lang="en-US" b="0" i="1" dirty="0" err="1" smtClean="0"/>
              <a:t>Vmenkov</a:t>
            </a:r>
            <a:r>
              <a:rPr lang="en-US" b="0" i="1" dirty="0" smtClean="0"/>
              <a:t>, retrieved on August 15, 2016 from https://commons.wikimedia.org/wiki/File%3AGanjiaxiang_-_industrial_panorama_-_P1070643.JPG [CC BY-SA 3.0 (http://creativecommons.org/licenses/by-sa/3.0)]</a:t>
            </a:r>
          </a:p>
          <a:p>
            <a:pPr>
              <a:defRPr b="1"/>
            </a:pPr>
            <a:endParaRPr lang="en-US" b="0" i="1" dirty="0" smtClean="0"/>
          </a:p>
          <a:p>
            <a:pPr>
              <a:defRPr b="1"/>
            </a:pPr>
            <a:endParaRPr b="0" i="1" dirty="0"/>
          </a:p>
        </p:txBody>
      </p:sp>
    </p:spTree>
    <p:extLst>
      <p:ext uri="{BB962C8B-B14F-4D97-AF65-F5344CB8AC3E}">
        <p14:creationId xmlns:p14="http://schemas.microsoft.com/office/powerpoint/2010/main" val="36478966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Image credit:</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Volcanic eruption by Jesse Adams, retrieved on June 6, 2016 from http://www.freeimages.com/photo/eruption-1476821 [Public Domain]</a:t>
            </a:r>
          </a:p>
          <a:p>
            <a:endParaRPr lang="en-US" dirty="0"/>
          </a:p>
        </p:txBody>
      </p:sp>
    </p:spTree>
    <p:extLst>
      <p:ext uri="{BB962C8B-B14F-4D97-AF65-F5344CB8AC3E}">
        <p14:creationId xmlns:p14="http://schemas.microsoft.com/office/powerpoint/2010/main" val="34390014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p>
            <a:pPr>
              <a:defRPr>
                <a:latin typeface="+mj-lt"/>
                <a:ea typeface="+mj-ea"/>
                <a:cs typeface="+mj-cs"/>
                <a:sym typeface="Helvetica"/>
              </a:defRPr>
            </a:pPr>
            <a:r>
              <a:t>Answers</a:t>
            </a:r>
          </a:p>
          <a:p>
            <a:pPr>
              <a:defRPr>
                <a:latin typeface="+mj-lt"/>
                <a:ea typeface="+mj-ea"/>
                <a:cs typeface="+mj-cs"/>
                <a:sym typeface="Helvetica"/>
              </a:defRPr>
            </a:pPr>
            <a:r>
              <a:t>Question 1: B</a:t>
            </a:r>
          </a:p>
        </p:txBody>
      </p:sp>
    </p:spTree>
    <p:extLst>
      <p:ext uri="{BB962C8B-B14F-4D97-AF65-F5344CB8AC3E}">
        <p14:creationId xmlns:p14="http://schemas.microsoft.com/office/powerpoint/2010/main" val="6046896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a:spLocks noGrp="1" noRot="1" noChangeAspect="1"/>
          </p:cNvSpPr>
          <p:nvPr>
            <p:ph type="sldImg"/>
          </p:nvPr>
        </p:nvSpPr>
        <p:spPr>
          <a:prstGeom prst="rect">
            <a:avLst/>
          </a:prstGeom>
        </p:spPr>
        <p:txBody>
          <a:bodyPr/>
          <a:lstStyle/>
          <a:p>
            <a:endParaRPr/>
          </a:p>
        </p:txBody>
      </p:sp>
      <p:sp>
        <p:nvSpPr>
          <p:cNvPr id="998" name="Shape 998"/>
          <p:cNvSpPr>
            <a:spLocks noGrp="1"/>
          </p:cNvSpPr>
          <p:nvPr>
            <p:ph type="body" sz="quarter" idx="1"/>
          </p:nvPr>
        </p:nvSpPr>
        <p:spPr>
          <a:prstGeom prst="rect">
            <a:avLst/>
          </a:prstGeom>
        </p:spPr>
        <p:txBody>
          <a:bodyPr/>
          <a:lstStyle/>
          <a:p>
            <a:r>
              <a:t>Answer: D</a:t>
            </a:r>
          </a:p>
        </p:txBody>
      </p:sp>
    </p:spTree>
    <p:extLst>
      <p:ext uri="{BB962C8B-B14F-4D97-AF65-F5344CB8AC3E}">
        <p14:creationId xmlns:p14="http://schemas.microsoft.com/office/powerpoint/2010/main" val="40051887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noRot="1" noChangeAspect="1"/>
          </p:cNvSpPr>
          <p:nvPr>
            <p:ph type="sldImg"/>
          </p:nvPr>
        </p:nvSpPr>
        <p:spPr>
          <a:prstGeom prst="rect">
            <a:avLst/>
          </a:prstGeom>
        </p:spPr>
        <p:txBody>
          <a:bodyPr/>
          <a:lstStyle/>
          <a:p>
            <a:endParaRPr/>
          </a:p>
        </p:txBody>
      </p:sp>
      <p:sp>
        <p:nvSpPr>
          <p:cNvPr id="1015" name="Shape 1015"/>
          <p:cNvSpPr>
            <a:spLocks noGrp="1"/>
          </p:cNvSpPr>
          <p:nvPr>
            <p:ph type="body" sz="quarter" idx="1"/>
          </p:nvPr>
        </p:nvSpPr>
        <p:spPr>
          <a:prstGeom prst="rect">
            <a:avLst/>
          </a:prstGeom>
        </p:spPr>
        <p:txBody>
          <a:bodyPr/>
          <a:lstStyle/>
          <a:p>
            <a:r>
              <a:rPr dirty="0"/>
              <a:t>Answer: </a:t>
            </a:r>
            <a:r>
              <a:rPr dirty="0" smtClean="0"/>
              <a:t>C</a:t>
            </a:r>
            <a:endParaRPr lang="en-US" dirty="0" smtClean="0"/>
          </a:p>
          <a:p>
            <a:endParaRPr lang="en-US" dirty="0" smtClean="0"/>
          </a:p>
          <a:p>
            <a:r>
              <a:rPr lang="en-US" i="1" dirty="0" smtClean="0"/>
              <a:t>Image credits:</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A. </a:t>
            </a:r>
            <a:r>
              <a:rPr lang="en-US" sz="1200" b="0" i="1" dirty="0" smtClean="0">
                <a:effectLst/>
                <a:latin typeface="+mn-lt"/>
                <a:ea typeface="+mn-ea"/>
                <a:cs typeface="+mn-cs"/>
                <a:sym typeface="Calibri"/>
              </a:rPr>
              <a:t>Conservation</a:t>
            </a:r>
            <a:r>
              <a:rPr lang="en-US" sz="1200" b="0" i="1" baseline="0" dirty="0" smtClean="0">
                <a:effectLst/>
                <a:latin typeface="+mn-lt"/>
                <a:ea typeface="+mn-ea"/>
                <a:cs typeface="+mn-cs"/>
                <a:sym typeface="Calibri"/>
              </a:rPr>
              <a:t> tillage terraces b</a:t>
            </a:r>
            <a:r>
              <a:rPr lang="en-US" sz="1200" i="1" dirty="0" smtClean="0">
                <a:effectLst/>
                <a:latin typeface="+mn-lt"/>
                <a:ea typeface="+mn-ea"/>
                <a:cs typeface="+mn-cs"/>
                <a:sym typeface="Calibri"/>
              </a:rPr>
              <a:t>y Lynn Betts, USDA Natural Resources Conservation Service</a:t>
            </a:r>
            <a:r>
              <a:rPr lang="en-US" b="0" i="1" dirty="0" smtClean="0"/>
              <a:t>, retrieved on August 15, 2016 from https://commons.wikimedia.org/wiki/File:TerracesBuffers.JPG [Public Domain]</a:t>
            </a:r>
          </a:p>
          <a:p>
            <a:r>
              <a:rPr lang="en-US" i="1" dirty="0" smtClean="0"/>
              <a:t>B. Gully erosion by Alan Murray-Rust, retrieved on August 15, 2016 from https://commons.wikimedia.org/wiki/File:Gully_erosion_-_geograph.org.uk_-_1127206.jpg [CC BY-SA 2.0 (https://creativecommons.org/licenses/by/2.0/)]</a:t>
            </a:r>
          </a:p>
          <a:p>
            <a:pPr marL="0" marR="0" lvl="0" indent="0" defTabSz="914400" eaLnBrk="1" fontAlgn="auto" latinLnBrk="0" hangingPunct="1">
              <a:lnSpc>
                <a:spcPct val="100000"/>
              </a:lnSpc>
              <a:spcBef>
                <a:spcPts val="400"/>
              </a:spcBef>
              <a:spcAft>
                <a:spcPts val="0"/>
              </a:spcAft>
              <a:buClrTx/>
              <a:buSzTx/>
              <a:buFontTx/>
              <a:buNone/>
              <a:tabLst/>
              <a:defRPr/>
            </a:pPr>
            <a:r>
              <a:rPr lang="en-US" i="1" dirty="0" smtClean="0"/>
              <a:t>C. </a:t>
            </a:r>
            <a:r>
              <a:rPr lang="en-US" sz="1200" b="0" i="1" dirty="0" smtClean="0">
                <a:effectLst/>
                <a:latin typeface="+mn-lt"/>
                <a:ea typeface="+mn-ea"/>
                <a:cs typeface="+mn-cs"/>
                <a:sym typeface="Calibri"/>
              </a:rPr>
              <a:t>Conservation</a:t>
            </a:r>
            <a:r>
              <a:rPr lang="en-US" sz="1200" b="0" i="1" baseline="0" dirty="0" smtClean="0">
                <a:effectLst/>
                <a:latin typeface="+mn-lt"/>
                <a:ea typeface="+mn-ea"/>
                <a:cs typeface="+mn-cs"/>
                <a:sym typeface="Calibri"/>
              </a:rPr>
              <a:t> tillage terraces b</a:t>
            </a:r>
            <a:r>
              <a:rPr lang="en-US" sz="1200" i="1" dirty="0" smtClean="0">
                <a:effectLst/>
                <a:latin typeface="+mn-lt"/>
                <a:ea typeface="+mn-ea"/>
                <a:cs typeface="+mn-cs"/>
                <a:sym typeface="Calibri"/>
              </a:rPr>
              <a:t>y Steve </a:t>
            </a:r>
            <a:r>
              <a:rPr lang="en-US" sz="1200" i="1" dirty="0" err="1" smtClean="0">
                <a:effectLst/>
                <a:latin typeface="+mn-lt"/>
                <a:ea typeface="+mn-ea"/>
                <a:cs typeface="+mn-cs"/>
                <a:sym typeface="Calibri"/>
              </a:rPr>
              <a:t>Hillebrand</a:t>
            </a:r>
            <a:r>
              <a:rPr lang="en-US" sz="1200" i="1" dirty="0" smtClean="0">
                <a:effectLst/>
                <a:latin typeface="+mn-lt"/>
                <a:ea typeface="+mn-ea"/>
                <a:cs typeface="+mn-cs"/>
                <a:sym typeface="Calibri"/>
              </a:rPr>
              <a:t>, US Fish and Wildlife Service</a:t>
            </a:r>
            <a:r>
              <a:rPr lang="en-US" b="0" i="1" dirty="0" smtClean="0"/>
              <a:t>, retrieved on August 15, 2016 from https://commons.wikimedia.org/wiki/File:House_on_cliff_with_erosion_in_progress.jpg [Public Domain]</a:t>
            </a:r>
            <a:endParaRPr lang="en-US" i="1" dirty="0" smtClean="0"/>
          </a:p>
          <a:p>
            <a:r>
              <a:rPr lang="en-US" i="1" dirty="0" smtClean="0"/>
              <a:t>D. Erosion from agricultural fields,</a:t>
            </a:r>
            <a:r>
              <a:rPr lang="en-US" i="1" baseline="0" dirty="0" smtClean="0"/>
              <a:t> by Soil Science, </a:t>
            </a:r>
            <a:r>
              <a:rPr lang="en-US" b="0" i="1" dirty="0" smtClean="0"/>
              <a:t>retrieved on August 15, 2016 from https://www.flickr.com/photos/soilscience/5084844060 [CC BY-SA 2.0 (https://creativecommons.org/licenses/by/2.0/)]</a:t>
            </a:r>
            <a:endParaRPr i="1" dirty="0"/>
          </a:p>
        </p:txBody>
      </p:sp>
    </p:spTree>
    <p:extLst>
      <p:ext uri="{BB962C8B-B14F-4D97-AF65-F5344CB8AC3E}">
        <p14:creationId xmlns:p14="http://schemas.microsoft.com/office/powerpoint/2010/main" val="1075455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r>
              <a:rPr dirty="0"/>
              <a:t>Answer: </a:t>
            </a:r>
          </a:p>
          <a:p>
            <a:r>
              <a:rPr dirty="0"/>
              <a:t>Students should be able to </a:t>
            </a:r>
            <a:r>
              <a:rPr lang="en-US" dirty="0" smtClean="0"/>
              <a:t>c</a:t>
            </a:r>
            <a:r>
              <a:rPr dirty="0" smtClean="0"/>
              <a:t>ite </a:t>
            </a:r>
            <a:r>
              <a:rPr dirty="0"/>
              <a:t>the raised contours in orange/red/yellow as evidence of mountain ranges along the coast. Mountains often appear at the boundary of two tectonic plates. This observation should lead them to suggest that the friend is correct in that the blue line is the boundary of two tectonic plates. </a:t>
            </a:r>
          </a:p>
          <a:p>
            <a:r>
              <a:rPr dirty="0"/>
              <a:t>Students should also be able to hypothesize the type of boundary between the plates as a convergent boundary in which one plate is subducted below </a:t>
            </a:r>
            <a:r>
              <a:rPr dirty="0" smtClean="0"/>
              <a:t>another</a:t>
            </a:r>
            <a:r>
              <a:rPr lang="en-US" dirty="0" smtClean="0"/>
              <a:t>. </a:t>
            </a:r>
            <a:endParaRPr dirty="0"/>
          </a:p>
          <a:p>
            <a:endParaRPr dirty="0"/>
          </a:p>
          <a:p>
            <a:endParaRPr dirty="0"/>
          </a:p>
          <a:p>
            <a:r>
              <a:rPr dirty="0"/>
              <a:t>In particular, the blue line represents the Peru-Chile  or Atacama Trench.  This trench is the convergent boundary between the Nazca Plate and South American Plate. </a:t>
            </a:r>
          </a:p>
          <a:p>
            <a:r>
              <a:rPr lang="en-US" dirty="0" smtClean="0"/>
              <a:t>The </a:t>
            </a:r>
            <a:r>
              <a:rPr dirty="0" smtClean="0"/>
              <a:t>Peru–Chile Trench</a:t>
            </a:r>
            <a:r>
              <a:rPr lang="en-US" dirty="0" smtClean="0"/>
              <a:t> </a:t>
            </a:r>
            <a:r>
              <a:rPr dirty="0" smtClean="0"/>
              <a:t>results </a:t>
            </a:r>
            <a:r>
              <a:rPr dirty="0"/>
              <a:t>from a convergent boundary between the Nazca Plate and South American Plate.  The Nazca plate is subducted beneath the South American Plate</a:t>
            </a:r>
            <a:r>
              <a:rPr dirty="0" smtClean="0"/>
              <a:t>.</a:t>
            </a:r>
            <a:endParaRPr lang="en-US" dirty="0" smtClean="0"/>
          </a:p>
          <a:p>
            <a:endParaRPr lang="en-US" dirty="0" smtClean="0"/>
          </a:p>
          <a:p>
            <a:r>
              <a:rPr lang="en-US" i="1" dirty="0" smtClean="0"/>
              <a:t>Image Credit: </a:t>
            </a:r>
          </a:p>
          <a:p>
            <a:r>
              <a:rPr lang="en-US" sz="1200" i="1" dirty="0" smtClean="0">
                <a:effectLst/>
                <a:latin typeface="+mn-lt"/>
                <a:ea typeface="+mn-ea"/>
                <a:cs typeface="+mn-cs"/>
                <a:sym typeface="Calibri"/>
              </a:rPr>
              <a:t>Peru-Chile Trench, National Centers for Environmental Information (Formerly NGDC), NOAA, retrieved on August 15, 2016,</a:t>
            </a:r>
            <a:r>
              <a:rPr lang="en-US" sz="1200" i="1" baseline="0" dirty="0" smtClean="0">
                <a:effectLst/>
                <a:latin typeface="+mn-lt"/>
                <a:ea typeface="+mn-ea"/>
                <a:cs typeface="+mn-cs"/>
                <a:sym typeface="Calibri"/>
              </a:rPr>
              <a:t> </a:t>
            </a:r>
            <a:r>
              <a:rPr lang="en-US" sz="1200" i="1" dirty="0" smtClean="0">
                <a:effectLst/>
                <a:latin typeface="+mn-lt"/>
                <a:ea typeface="+mn-ea"/>
                <a:cs typeface="+mn-cs"/>
                <a:sym typeface="Calibri"/>
              </a:rPr>
              <a:t>from https://commons.wikimedia.org/wiki/File:Peru-Chile_trench.jpg [Public Domain]</a:t>
            </a:r>
            <a:endParaRPr i="1" dirty="0"/>
          </a:p>
        </p:txBody>
      </p:sp>
    </p:spTree>
    <p:extLst>
      <p:ext uri="{BB962C8B-B14F-4D97-AF65-F5344CB8AC3E}">
        <p14:creationId xmlns:p14="http://schemas.microsoft.com/office/powerpoint/2010/main" val="168755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981200" y="2130425"/>
            <a:ext cx="6477000" cy="1470025"/>
          </a:xfrm>
          <a:prstGeom prst="rect">
            <a:avLst/>
          </a:prstGeom>
        </p:spPr>
        <p:txBody>
          <a:bodyPr>
            <a:normAutofit/>
          </a:bodyPr>
          <a:lstStyle>
            <a:lvl1pPr algn="ctr"/>
          </a:lstStyle>
          <a:p>
            <a:r>
              <a:t>Title Text</a:t>
            </a:r>
          </a:p>
        </p:txBody>
      </p:sp>
      <p:sp>
        <p:nvSpPr>
          <p:cNvPr id="12" name="Shape 12"/>
          <p:cNvSpPr>
            <a:spLocks noGrp="1"/>
          </p:cNvSpPr>
          <p:nvPr>
            <p:ph type="body" sz="quarter" idx="1"/>
          </p:nvPr>
        </p:nvSpPr>
        <p:spPr>
          <a:xfrm>
            <a:off x="2743200" y="3886200"/>
            <a:ext cx="5029200" cy="1752600"/>
          </a:xfrm>
          <a:prstGeom prst="rect">
            <a:avLst/>
          </a:prstGeom>
        </p:spPr>
        <p:txBody>
          <a:bodyPr>
            <a:normAutofit/>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xfrm>
            <a:off x="1828800" y="274638"/>
            <a:ext cx="6858000" cy="1143001"/>
          </a:xfrm>
          <a:prstGeom prst="rect">
            <a:avLst/>
          </a:prstGeom>
        </p:spPr>
        <p:txBody>
          <a:bodyPr>
            <a:normAutofit/>
          </a:bodyPr>
          <a:lstStyle/>
          <a:p>
            <a:r>
              <a:t>Title Text</a:t>
            </a:r>
          </a:p>
        </p:txBody>
      </p:sp>
      <p:sp>
        <p:nvSpPr>
          <p:cNvPr id="93" name="Shape 93"/>
          <p:cNvSpPr>
            <a:spLocks noGrp="1"/>
          </p:cNvSpPr>
          <p:nvPr>
            <p:ph type="body" idx="1"/>
          </p:nvPr>
        </p:nvSpPr>
        <p:spPr>
          <a:xfrm>
            <a:off x="2362200" y="1600200"/>
            <a:ext cx="6324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normAutofit/>
          </a:bodyPr>
          <a:lstStyle/>
          <a:p>
            <a:r>
              <a:t>Title Text</a:t>
            </a:r>
          </a:p>
        </p:txBody>
      </p:sp>
      <p:sp>
        <p:nvSpPr>
          <p:cNvPr id="102" name="Shape 102"/>
          <p:cNvSpPr>
            <a:spLocks noGrp="1"/>
          </p:cNvSpPr>
          <p:nvPr>
            <p:ph type="body" idx="1"/>
          </p:nvPr>
        </p:nvSpPr>
        <p:spPr>
          <a:xfrm>
            <a:off x="457200" y="274638"/>
            <a:ext cx="6019800" cy="585152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10" name="Shape 110"/>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algn="ctr" defTabSz="410765">
              <a:defRPr sz="5600">
                <a:latin typeface="Helvetica Light"/>
                <a:ea typeface="Helvetica Light"/>
                <a:cs typeface="Helvetica Light"/>
                <a:sym typeface="Helvetica Light"/>
              </a:defRPr>
            </a:lvl1pPr>
          </a:lstStyle>
          <a:p>
            <a:r>
              <a:t>Title Text</a:t>
            </a:r>
          </a:p>
        </p:txBody>
      </p:sp>
      <p:sp>
        <p:nvSpPr>
          <p:cNvPr id="111" name="Shape 111"/>
          <p:cNvSpPr>
            <a:spLocks noGrp="1"/>
          </p:cNvSpPr>
          <p:nvPr>
            <p:ph type="body" sz="quarter" idx="1"/>
          </p:nvPr>
        </p:nvSpPr>
        <p:spPr>
          <a:xfrm>
            <a:off x="892968" y="3536156"/>
            <a:ext cx="7358064" cy="794743"/>
          </a:xfrm>
          <a:prstGeom prst="rect">
            <a:avLst/>
          </a:prstGeom>
        </p:spPr>
        <p:txBody>
          <a:bodyPr lIns="35718" tIns="35718" rIns="35718" bIns="35718">
            <a:normAutofit/>
          </a:bodyPr>
          <a:lstStyle>
            <a:lvl1pPr marL="0" indent="0" algn="ctr" defTabSz="410765">
              <a:spcBef>
                <a:spcPts val="0"/>
              </a:spcBef>
              <a:buSzTx/>
              <a:buFontTx/>
              <a:buNone/>
              <a:defRPr sz="2200">
                <a:latin typeface="Helvetica Light"/>
                <a:ea typeface="Helvetica Light"/>
                <a:cs typeface="Helvetica Light"/>
                <a:sym typeface="Helvetica Light"/>
              </a:defRPr>
            </a:lvl1pPr>
            <a:lvl2pPr marL="0" indent="228600" algn="ctr" defTabSz="410765">
              <a:spcBef>
                <a:spcPts val="0"/>
              </a:spcBef>
              <a:buSzTx/>
              <a:buFontTx/>
              <a:buNone/>
              <a:defRPr sz="2200">
                <a:latin typeface="Helvetica Light"/>
                <a:ea typeface="Helvetica Light"/>
                <a:cs typeface="Helvetica Light"/>
                <a:sym typeface="Helvetica Light"/>
              </a:defRPr>
            </a:lvl2pPr>
            <a:lvl3pPr marL="0" indent="457200" algn="ctr" defTabSz="410765">
              <a:spcBef>
                <a:spcPts val="0"/>
              </a:spcBef>
              <a:buSzTx/>
              <a:buFontTx/>
              <a:buNone/>
              <a:defRPr sz="2200">
                <a:latin typeface="Helvetica Light"/>
                <a:ea typeface="Helvetica Light"/>
                <a:cs typeface="Helvetica Light"/>
                <a:sym typeface="Helvetica Light"/>
              </a:defRPr>
            </a:lvl3pPr>
            <a:lvl4pPr marL="0" indent="685800" algn="ctr" defTabSz="410765">
              <a:spcBef>
                <a:spcPts val="0"/>
              </a:spcBef>
              <a:buSzTx/>
              <a:buFontTx/>
              <a:buNone/>
              <a:defRPr sz="2200">
                <a:latin typeface="Helvetica Light"/>
                <a:ea typeface="Helvetica Light"/>
                <a:cs typeface="Helvetica Light"/>
                <a:sym typeface="Helvetica Light"/>
              </a:defRPr>
            </a:lvl4pPr>
            <a:lvl5pPr marL="0" indent="914400" algn="ctr" defTabSz="410765">
              <a:spcBef>
                <a:spcPts val="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40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xfrm>
            <a:off x="1828800" y="274638"/>
            <a:ext cx="6858000" cy="1143001"/>
          </a:xfrm>
          <a:prstGeom prst="rect">
            <a:avLst/>
          </a:prstGeom>
        </p:spPr>
        <p:txBody>
          <a:bodyPr>
            <a:normAutofit/>
          </a:bodyPr>
          <a:lstStyle/>
          <a:p>
            <a:r>
              <a:t>Title Text</a:t>
            </a:r>
          </a:p>
        </p:txBody>
      </p:sp>
      <p:sp>
        <p:nvSpPr>
          <p:cNvPr id="21" name="Shape 21"/>
          <p:cNvSpPr>
            <a:spLocks noGrp="1"/>
          </p:cNvSpPr>
          <p:nvPr>
            <p:ph type="body" idx="1"/>
          </p:nvPr>
        </p:nvSpPr>
        <p:spPr>
          <a:xfrm>
            <a:off x="2362200" y="1600200"/>
            <a:ext cx="6324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2362199" y="4406900"/>
            <a:ext cx="6132513" cy="1362075"/>
          </a:xfrm>
          <a:prstGeom prst="rect">
            <a:avLst/>
          </a:prstGeom>
        </p:spPr>
        <p:txBody>
          <a:bodyPr anchor="t">
            <a:normAutofit/>
          </a:bodyPr>
          <a:lstStyle>
            <a:lvl1pPr>
              <a:defRPr sz="4000" b="1" cap="all"/>
            </a:lvl1pPr>
          </a:lstStyle>
          <a:p>
            <a:r>
              <a:t>Title Text</a:t>
            </a:r>
          </a:p>
        </p:txBody>
      </p:sp>
      <p:sp>
        <p:nvSpPr>
          <p:cNvPr id="30" name="Shape 30"/>
          <p:cNvSpPr>
            <a:spLocks noGrp="1"/>
          </p:cNvSpPr>
          <p:nvPr>
            <p:ph type="body" sz="quarter" idx="1"/>
          </p:nvPr>
        </p:nvSpPr>
        <p:spPr>
          <a:xfrm>
            <a:off x="2362199" y="2906713"/>
            <a:ext cx="6132513" cy="1500188"/>
          </a:xfrm>
          <a:prstGeom prst="rect">
            <a:avLst/>
          </a:prstGeom>
        </p:spPr>
        <p:txBody>
          <a:bodyPr anchor="b">
            <a:normAutofit/>
          </a:bodyPr>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xfrm>
            <a:off x="1828800" y="274638"/>
            <a:ext cx="6858000" cy="1143001"/>
          </a:xfrm>
          <a:prstGeom prst="rect">
            <a:avLst/>
          </a:prstGeom>
        </p:spPr>
        <p:txBody>
          <a:bodyPr>
            <a:normAutofit/>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1828800" y="274638"/>
            <a:ext cx="6858000" cy="1143001"/>
          </a:xfrm>
          <a:prstGeom prst="rect">
            <a:avLst/>
          </a:prstGeom>
        </p:spPr>
        <p:txBody>
          <a:bodyPr>
            <a:normAutofit/>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xfrm>
            <a:off x="1828800" y="274638"/>
            <a:ext cx="6858000" cy="1143001"/>
          </a:xfrm>
          <a:prstGeom prst="rect">
            <a:avLst/>
          </a:prstGeom>
        </p:spPr>
        <p:txBody>
          <a:bodyPr>
            <a:normAutofit/>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4" cy="1162050"/>
          </a:xfrm>
          <a:prstGeom prst="rect">
            <a:avLst/>
          </a:prstGeom>
        </p:spPr>
        <p:txBody>
          <a:bodyPr anchor="b">
            <a:normAutofit/>
          </a:bodyPr>
          <a:lstStyle>
            <a:lvl1pPr>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1" cy="566738"/>
          </a:xfrm>
          <a:prstGeom prst="rect">
            <a:avLst/>
          </a:prstGeom>
        </p:spPr>
        <p:txBody>
          <a:bodyPr anchor="b">
            <a:normAutofit/>
          </a:bodyPr>
          <a:lstStyle>
            <a:lvl1pPr>
              <a:defRPr sz="2000" b="1"/>
            </a:lvl1pPr>
          </a:lstStyle>
          <a:p>
            <a:r>
              <a:t>Title Text</a:t>
            </a:r>
          </a:p>
        </p:txBody>
      </p:sp>
      <p:sp>
        <p:nvSpPr>
          <p:cNvPr id="83" name="Shape 83"/>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84" name="Shape 84"/>
          <p:cNvSpPr>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b="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gif"/><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4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42.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41.jpeg"/></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5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59.jpeg"/></Relationships>
</file>

<file path=ppt/slides/_rels/slide8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63.JPG"/></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6.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6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45.jpeg"/><Relationship Id="rId6"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2.jpg" descr="Changing Earth cover.jpg"/>
          <p:cNvPicPr>
            <a:picLocks noChangeAspect="1"/>
          </p:cNvPicPr>
          <p:nvPr/>
        </p:nvPicPr>
        <p:blipFill>
          <a:blip r:embed="rId3">
            <a:extLst/>
          </a:blip>
          <a:stretch>
            <a:fillRect/>
          </a:stretch>
        </p:blipFill>
        <p:spPr>
          <a:xfrm>
            <a:off x="0" y="-1946275"/>
            <a:ext cx="9144000" cy="10337800"/>
          </a:xfrm>
          <a:prstGeom prst="rect">
            <a:avLst/>
          </a:prstGeom>
          <a:ln w="12700">
            <a:miter lim="400000"/>
          </a:ln>
        </p:spPr>
      </p:pic>
      <p:sp>
        <p:nvSpPr>
          <p:cNvPr id="122" name="Shape 122"/>
          <p:cNvSpPr/>
          <p:nvPr/>
        </p:nvSpPr>
        <p:spPr>
          <a:xfrm>
            <a:off x="1219200" y="2819400"/>
            <a:ext cx="6477000" cy="8564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b="0">
                <a:solidFill>
                  <a:srgbClr val="FFFFFF"/>
                </a:solidFill>
                <a:latin typeface="Arial"/>
                <a:ea typeface="Arial"/>
                <a:cs typeface="Arial"/>
                <a:sym typeface="Arial"/>
              </a:defRPr>
            </a:lvl1pPr>
          </a:lstStyle>
          <a:p>
            <a:r>
              <a:t>Dynamic Earth</a:t>
            </a:r>
          </a:p>
        </p:txBody>
      </p:sp>
      <p:sp>
        <p:nvSpPr>
          <p:cNvPr id="123" name="Shape 123"/>
          <p:cNvSpPr/>
          <p:nvPr/>
        </p:nvSpPr>
        <p:spPr>
          <a:xfrm>
            <a:off x="3522470" y="6536453"/>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solidFill>
                  <a:srgbClr val="FFFFFF"/>
                </a:solidFill>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124" name="image3.png" descr="LabLearner_Logo white.png"/>
          <p:cNvPicPr>
            <a:picLocks noChangeAspect="1"/>
          </p:cNvPicPr>
          <p:nvPr/>
        </p:nvPicPr>
        <p:blipFill>
          <a:blip r:embed="rId4">
            <a:extLst/>
          </a:blip>
          <a:stretch>
            <a:fillRect/>
          </a:stretch>
        </p:blipFill>
        <p:spPr>
          <a:xfrm>
            <a:off x="3498850" y="6096000"/>
            <a:ext cx="2514600" cy="4841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1066800" y="152400"/>
            <a:ext cx="70866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Three Main Layers of the Earth</a:t>
            </a:r>
          </a:p>
        </p:txBody>
      </p:sp>
      <p:sp>
        <p:nvSpPr>
          <p:cNvPr id="193" name="Shape 193"/>
          <p:cNvSpPr/>
          <p:nvPr/>
        </p:nvSpPr>
        <p:spPr>
          <a:xfrm>
            <a:off x="-381000" y="838200"/>
            <a:ext cx="5181600" cy="5340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u="sng">
                <a:latin typeface="Arial"/>
                <a:ea typeface="Arial"/>
                <a:cs typeface="Arial"/>
                <a:sym typeface="Arial"/>
              </a:defRPr>
            </a:pPr>
            <a:r>
              <a:rPr dirty="0"/>
              <a:t>Crust</a:t>
            </a:r>
            <a:r>
              <a:rPr u="none" dirty="0"/>
              <a:t>  - The outer layer on which we live</a:t>
            </a:r>
          </a:p>
          <a:p>
            <a:pPr marL="914400" lvl="1" indent="-457200">
              <a:buSzPct val="100000"/>
              <a:buChar char="•"/>
              <a:defRPr b="0">
                <a:latin typeface="Arial"/>
                <a:ea typeface="Arial"/>
                <a:cs typeface="Arial"/>
                <a:sym typeface="Arial"/>
              </a:defRPr>
            </a:pPr>
            <a:r>
              <a:rPr dirty="0"/>
              <a:t>Very thin and rigid</a:t>
            </a:r>
          </a:p>
          <a:p>
            <a:pPr marL="914400" lvl="1" indent="-457200">
              <a:buSzPct val="100000"/>
              <a:buChar char="•"/>
              <a:defRPr b="0">
                <a:latin typeface="Arial"/>
                <a:ea typeface="Arial"/>
                <a:cs typeface="Arial"/>
                <a:sym typeface="Arial"/>
              </a:defRPr>
            </a:pPr>
            <a:r>
              <a:rPr dirty="0"/>
              <a:t>5 km thick below the surface of the ocean</a:t>
            </a:r>
          </a:p>
          <a:p>
            <a:pPr marL="914400" lvl="1" indent="-457200">
              <a:buSzPct val="100000"/>
              <a:buChar char="•"/>
              <a:defRPr b="0">
                <a:latin typeface="Arial"/>
                <a:ea typeface="Arial"/>
                <a:cs typeface="Arial"/>
                <a:sym typeface="Arial"/>
              </a:defRPr>
            </a:pPr>
            <a:r>
              <a:rPr dirty="0"/>
              <a:t>30 km thick beneath the continents</a:t>
            </a:r>
          </a:p>
          <a:p>
            <a:pPr marL="914400" lvl="1" indent="-457200">
              <a:buSzPct val="100000"/>
              <a:buChar char="•"/>
              <a:defRPr b="0">
                <a:latin typeface="Arial"/>
                <a:ea typeface="Arial"/>
                <a:cs typeface="Arial"/>
                <a:sym typeface="Arial"/>
              </a:defRPr>
            </a:pPr>
            <a:r>
              <a:rPr dirty="0"/>
              <a:t>100 km beneath mountain ranges</a:t>
            </a:r>
          </a:p>
          <a:p>
            <a:pPr marL="914400" lvl="1" indent="-457200">
              <a:buSzPct val="100000"/>
              <a:buChar char="•"/>
              <a:defRPr b="0">
                <a:latin typeface="Arial"/>
                <a:ea typeface="Arial"/>
                <a:cs typeface="Arial"/>
                <a:sym typeface="Arial"/>
              </a:defRPr>
            </a:pPr>
            <a:r>
              <a:rPr dirty="0"/>
              <a:t>Brittle and can break apart</a:t>
            </a:r>
          </a:p>
          <a:p>
            <a:pPr marL="914400" lvl="1" indent="-457200">
              <a:buSzPct val="100000"/>
              <a:buChar char="•"/>
              <a:defRPr b="0">
                <a:latin typeface="Arial"/>
                <a:ea typeface="Arial"/>
                <a:cs typeface="Arial"/>
                <a:sym typeface="Arial"/>
              </a:defRPr>
            </a:pPr>
            <a:endParaRPr dirty="0"/>
          </a:p>
          <a:p>
            <a:pPr marL="457200" lvl="1" indent="0">
              <a:defRPr b="0" u="sng">
                <a:latin typeface="Arial"/>
                <a:ea typeface="Arial"/>
                <a:cs typeface="Arial"/>
                <a:sym typeface="Arial"/>
              </a:defRPr>
            </a:pPr>
            <a:r>
              <a:rPr dirty="0"/>
              <a:t>Mantle</a:t>
            </a:r>
          </a:p>
          <a:p>
            <a:pPr marL="914400" lvl="1" indent="-457200">
              <a:buSzPct val="100000"/>
              <a:buChar char="•"/>
              <a:defRPr b="0">
                <a:latin typeface="Arial"/>
                <a:ea typeface="Arial"/>
                <a:cs typeface="Arial"/>
                <a:sym typeface="Arial"/>
              </a:defRPr>
            </a:pPr>
            <a:r>
              <a:rPr dirty="0"/>
              <a:t>More dense than the crust</a:t>
            </a:r>
          </a:p>
          <a:p>
            <a:pPr marL="914400" lvl="1" indent="-457200">
              <a:buSzPct val="100000"/>
              <a:buChar char="•"/>
              <a:defRPr b="0">
                <a:latin typeface="Arial"/>
                <a:ea typeface="Arial"/>
                <a:cs typeface="Arial"/>
                <a:sym typeface="Arial"/>
              </a:defRPr>
            </a:pPr>
            <a:r>
              <a:rPr dirty="0"/>
              <a:t>Made of semi-solid rock</a:t>
            </a:r>
          </a:p>
          <a:p>
            <a:pPr marL="914400" lvl="1" indent="-457200">
              <a:buSzPct val="100000"/>
              <a:buChar char="•"/>
              <a:defRPr b="0">
                <a:latin typeface="Arial"/>
                <a:ea typeface="Arial"/>
                <a:cs typeface="Arial"/>
                <a:sym typeface="Arial"/>
              </a:defRPr>
            </a:pPr>
            <a:r>
              <a:rPr dirty="0"/>
              <a:t>2900 km thick</a:t>
            </a:r>
          </a:p>
          <a:p>
            <a:pPr marL="914400" lvl="1" indent="-457200">
              <a:buSzPct val="100000"/>
              <a:buChar char="•"/>
              <a:defRPr b="0">
                <a:latin typeface="Arial"/>
                <a:ea typeface="Arial"/>
                <a:cs typeface="Arial"/>
                <a:sym typeface="Arial"/>
              </a:defRPr>
            </a:pPr>
            <a:r>
              <a:rPr dirty="0"/>
              <a:t>Contains more iron, magnesium, and calcium than the crust </a:t>
            </a:r>
          </a:p>
          <a:p>
            <a:pPr marL="914400" lvl="1" indent="-457200">
              <a:buSzPct val="100000"/>
              <a:buChar char="•"/>
              <a:defRPr b="0">
                <a:latin typeface="Arial"/>
                <a:ea typeface="Arial"/>
                <a:cs typeface="Arial"/>
                <a:sym typeface="Arial"/>
              </a:defRPr>
            </a:pPr>
            <a:r>
              <a:rPr dirty="0"/>
              <a:t>Hotter than the crust because temperature and pressure increase as the depth inside the earth increases</a:t>
            </a:r>
          </a:p>
        </p:txBody>
      </p:sp>
      <p:sp>
        <p:nvSpPr>
          <p:cNvPr id="200" name="Shape 2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grpSp>
        <p:nvGrpSpPr>
          <p:cNvPr id="12" name="Group 11"/>
          <p:cNvGrpSpPr/>
          <p:nvPr/>
        </p:nvGrpSpPr>
        <p:grpSpPr>
          <a:xfrm>
            <a:off x="4911047" y="1890445"/>
            <a:ext cx="3852815" cy="3184989"/>
            <a:chOff x="2979511" y="1890445"/>
            <a:chExt cx="5784351" cy="4469258"/>
          </a:xfrm>
        </p:grpSpPr>
        <p:grpSp>
          <p:nvGrpSpPr>
            <p:cNvPr id="13" name="Group 12"/>
            <p:cNvGrpSpPr/>
            <p:nvPr/>
          </p:nvGrpSpPr>
          <p:grpSpPr>
            <a:xfrm>
              <a:off x="2979511" y="1890445"/>
              <a:ext cx="5784351" cy="4469258"/>
              <a:chOff x="2979511" y="1890445"/>
              <a:chExt cx="5784351" cy="4469258"/>
            </a:xfrm>
          </p:grpSpPr>
          <p:sp>
            <p:nvSpPr>
              <p:cNvPr id="21" name="Rectangle 20"/>
              <p:cNvSpPr/>
              <p:nvPr/>
            </p:nvSpPr>
            <p:spPr>
              <a:xfrm>
                <a:off x="2979511" y="1890445"/>
                <a:ext cx="5784351" cy="4469258"/>
              </a:xfrm>
              <a:prstGeom prst="rect">
                <a:avLst/>
              </a:prstGeom>
              <a:solidFill>
                <a:schemeClr val="tx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000000"/>
                  </a:solidFill>
                  <a:effectLst/>
                  <a:uFillTx/>
                  <a:latin typeface="+mn-lt"/>
                  <a:ea typeface="+mn-ea"/>
                  <a:cs typeface="+mn-cs"/>
                  <a:sym typeface="Calibri"/>
                </a:endParaRPr>
              </a:p>
            </p:txBody>
          </p:sp>
          <p:pic>
            <p:nvPicPr>
              <p:cNvPr id="22" name="imag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356" y="2057400"/>
                <a:ext cx="4148138" cy="4148138"/>
              </a:xfrm>
              <a:prstGeom prst="rect">
                <a:avLst/>
              </a:prstGeom>
              <a:ln w="12700">
                <a:miter lim="400000"/>
              </a:ln>
            </p:spPr>
          </p:pic>
        </p:grpSp>
        <p:grpSp>
          <p:nvGrpSpPr>
            <p:cNvPr id="14" name="Group 186"/>
            <p:cNvGrpSpPr/>
            <p:nvPr/>
          </p:nvGrpSpPr>
          <p:grpSpPr>
            <a:xfrm>
              <a:off x="4503787" y="2582458"/>
              <a:ext cx="4106813" cy="855328"/>
              <a:chOff x="-1287413" y="-313141"/>
              <a:chExt cx="4106813" cy="855327"/>
            </a:xfrm>
          </p:grpSpPr>
          <p:sp>
            <p:nvSpPr>
              <p:cNvPr id="16" name="Shape 181"/>
              <p:cNvSpPr/>
              <p:nvPr/>
            </p:nvSpPr>
            <p:spPr>
              <a:xfrm>
                <a:off x="-1287413" y="-82469"/>
                <a:ext cx="1343498" cy="475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a:latin typeface="Arial"/>
                    <a:ea typeface="Arial"/>
                    <a:cs typeface="Arial"/>
                    <a:sym typeface="Arial"/>
                  </a:defRPr>
                </a:lvl1pPr>
              </a:lstStyle>
              <a:p>
                <a:r>
                  <a:rPr sz="1600" dirty="0"/>
                  <a:t>Mantle</a:t>
                </a:r>
              </a:p>
            </p:txBody>
          </p:sp>
          <p:sp>
            <p:nvSpPr>
              <p:cNvPr id="17" name="Shape 182"/>
              <p:cNvSpPr/>
              <p:nvPr/>
            </p:nvSpPr>
            <p:spPr>
              <a:xfrm>
                <a:off x="1298832" y="-313141"/>
                <a:ext cx="1520568" cy="561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a:solidFill>
                      <a:srgbClr val="FFFFFF"/>
                    </a:solidFill>
                    <a:latin typeface="Arial"/>
                    <a:ea typeface="Arial"/>
                    <a:cs typeface="Arial"/>
                    <a:sym typeface="Arial"/>
                  </a:defRPr>
                </a:lvl1pPr>
              </a:lstStyle>
              <a:p>
                <a:r>
                  <a:rPr dirty="0"/>
                  <a:t>Crust</a:t>
                </a:r>
              </a:p>
            </p:txBody>
          </p:sp>
          <p:sp>
            <p:nvSpPr>
              <p:cNvPr id="19" name="Shape 184"/>
              <p:cNvSpPr/>
              <p:nvPr/>
            </p:nvSpPr>
            <p:spPr>
              <a:xfrm>
                <a:off x="-934516" y="542186"/>
                <a:ext cx="685800" cy="0"/>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20" name="Shape 185"/>
              <p:cNvSpPr/>
              <p:nvPr/>
            </p:nvSpPr>
            <p:spPr>
              <a:xfrm flipH="1">
                <a:off x="1298832" y="304800"/>
                <a:ext cx="606168" cy="237386"/>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endParaRPr/>
              </a:p>
            </p:txBody>
          </p:sp>
        </p:grpSp>
      </p:gr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p:nvPr/>
        </p:nvSpPr>
        <p:spPr>
          <a:xfrm>
            <a:off x="168671" y="846129"/>
            <a:ext cx="8501858" cy="50783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800" b="0">
                <a:latin typeface="Arial"/>
                <a:ea typeface="Arial"/>
                <a:cs typeface="Arial"/>
                <a:sym typeface="Arial"/>
              </a:defRPr>
            </a:pPr>
            <a:r>
              <a:rPr dirty="0"/>
              <a:t>5. Look at the picture. Choose the statement that does NOT fit the picture. </a:t>
            </a:r>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marL="342900" indent="-342900" defTabSz="457200">
              <a:defRPr sz="1800" b="0">
                <a:latin typeface="Arial"/>
                <a:ea typeface="Arial"/>
                <a:cs typeface="Arial"/>
                <a:sym typeface="Arial"/>
              </a:defRPr>
            </a:pPr>
            <a:r>
              <a:rPr dirty="0"/>
              <a:t>A. </a:t>
            </a:r>
            <a:r>
              <a:rPr lang="en-US" dirty="0"/>
              <a:t>The volcanoes in this range are now dormant</a:t>
            </a:r>
            <a:r>
              <a:rPr lang="en-US" dirty="0" smtClean="0"/>
              <a:t>.</a:t>
            </a:r>
            <a:endParaRPr dirty="0"/>
          </a:p>
          <a:p>
            <a:pPr marL="342900" indent="-342900" defTabSz="457200">
              <a:defRPr sz="1800" b="0">
                <a:latin typeface="Arial"/>
                <a:ea typeface="Arial"/>
                <a:cs typeface="Arial"/>
                <a:sym typeface="Arial"/>
              </a:defRPr>
            </a:pPr>
            <a:r>
              <a:rPr dirty="0"/>
              <a:t>B. </a:t>
            </a:r>
            <a:r>
              <a:rPr lang="en-US" dirty="0"/>
              <a:t>Subduction of the crust can produce oil and coal</a:t>
            </a:r>
            <a:r>
              <a:rPr lang="en-US" dirty="0" smtClean="0"/>
              <a:t>. </a:t>
            </a:r>
            <a:endParaRPr dirty="0"/>
          </a:p>
          <a:p>
            <a:pPr marL="342900" indent="-342900" defTabSz="457200">
              <a:defRPr sz="1800" b="0">
                <a:latin typeface="Arial"/>
                <a:ea typeface="Arial"/>
                <a:cs typeface="Arial"/>
                <a:sym typeface="Arial"/>
              </a:defRPr>
            </a:pPr>
            <a:r>
              <a:rPr dirty="0" smtClean="0"/>
              <a:t>C.</a:t>
            </a:r>
            <a:r>
              <a:rPr lang="en-US" dirty="0"/>
              <a:t> </a:t>
            </a:r>
            <a:r>
              <a:rPr lang="en-US" dirty="0" smtClean="0"/>
              <a:t>These plates </a:t>
            </a:r>
            <a:r>
              <a:rPr lang="en-US" smtClean="0"/>
              <a:t>once shared a </a:t>
            </a:r>
            <a:r>
              <a:rPr lang="en-US" dirty="0" smtClean="0"/>
              <a:t>divergent boundary.</a:t>
            </a:r>
            <a:endParaRPr lang="en-US" dirty="0"/>
          </a:p>
          <a:p>
            <a:pPr marL="342900" indent="-342900" defTabSz="457200">
              <a:defRPr sz="1800" b="0">
                <a:latin typeface="Arial"/>
                <a:ea typeface="Arial"/>
                <a:cs typeface="Arial"/>
                <a:sym typeface="Arial"/>
              </a:defRPr>
            </a:pPr>
            <a:r>
              <a:rPr dirty="0" smtClean="0"/>
              <a:t>D</a:t>
            </a:r>
            <a:r>
              <a:rPr dirty="0"/>
              <a:t>. </a:t>
            </a:r>
            <a:r>
              <a:rPr lang="en-US" dirty="0"/>
              <a:t>Solar energy is related to tectonic plate movement.</a:t>
            </a:r>
            <a:endParaRPr dirty="0"/>
          </a:p>
        </p:txBody>
      </p:sp>
      <p:sp>
        <p:nvSpPr>
          <p:cNvPr id="1026" name="Shape 1026"/>
          <p:cNvSpPr/>
          <p:nvPr/>
        </p:nvSpPr>
        <p:spPr>
          <a:xfrm>
            <a:off x="609600" y="2286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pic>
        <p:nvPicPr>
          <p:cNvPr id="1027" name="image27.png" descr="cont cont conver"/>
          <p:cNvPicPr>
            <a:picLocks noChangeAspect="1"/>
          </p:cNvPicPr>
          <p:nvPr/>
        </p:nvPicPr>
        <p:blipFill>
          <a:blip r:embed="rId3">
            <a:extLst/>
          </a:blip>
          <a:stretch>
            <a:fillRect/>
          </a:stretch>
        </p:blipFill>
        <p:spPr>
          <a:xfrm>
            <a:off x="1929525" y="1678459"/>
            <a:ext cx="4677485" cy="2688282"/>
          </a:xfrm>
          <a:prstGeom prst="rect">
            <a:avLst/>
          </a:prstGeom>
          <a:ln w="12700">
            <a:miter lim="400000"/>
          </a:ln>
        </p:spPr>
      </p:pic>
      <p:sp>
        <p:nvSpPr>
          <p:cNvPr id="5" name="Shape 979"/>
          <p:cNvSpPr/>
          <p:nvPr/>
        </p:nvSpPr>
        <p:spPr>
          <a:xfrm>
            <a:off x="3522469" y="6536452"/>
            <a:ext cx="2403862"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dirty="0" smtClean="0"/>
              <a:t>Inc</a:t>
            </a:r>
            <a:r>
              <a:rPr lang="en-US" dirty="0" smtClean="0"/>
              <a:t>.</a:t>
            </a:r>
            <a:r>
              <a:rPr dirty="0" smtClean="0"/>
              <a:t> </a:t>
            </a:r>
            <a:r>
              <a:rPr dirty="0"/>
              <a:t>© 2016</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39765" y="934948"/>
            <a:ext cx="4767209" cy="3472665"/>
          </a:xfrm>
          <a:prstGeom prst="rect">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000000"/>
              </a:solidFill>
              <a:effectLst/>
              <a:uFillTx/>
              <a:latin typeface="+mn-lt"/>
              <a:ea typeface="+mn-ea"/>
              <a:cs typeface="+mn-cs"/>
              <a:sym typeface="Calibri"/>
            </a:endParaRPr>
          </a:p>
        </p:txBody>
      </p:sp>
      <p:sp>
        <p:nvSpPr>
          <p:cNvPr id="205" name="Shape 205"/>
          <p:cNvSpPr/>
          <p:nvPr/>
        </p:nvSpPr>
        <p:spPr>
          <a:xfrm>
            <a:off x="1371600" y="152400"/>
            <a:ext cx="6781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Three Main Layers of the Earth</a:t>
            </a:r>
          </a:p>
        </p:txBody>
      </p:sp>
      <p:sp>
        <p:nvSpPr>
          <p:cNvPr id="206" name="Shape 206"/>
          <p:cNvSpPr/>
          <p:nvPr/>
        </p:nvSpPr>
        <p:spPr>
          <a:xfrm>
            <a:off x="-228600" y="4251325"/>
            <a:ext cx="9372600" cy="25545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u="sng">
                <a:latin typeface="Arial"/>
                <a:ea typeface="Arial"/>
                <a:cs typeface="Arial"/>
                <a:sym typeface="Arial"/>
              </a:defRPr>
            </a:pPr>
            <a:r>
              <a:rPr dirty="0"/>
              <a:t>Core</a:t>
            </a:r>
          </a:p>
          <a:p>
            <a:pPr marL="914400" lvl="1" indent="-457200">
              <a:buSzPct val="100000"/>
              <a:buChar char="•"/>
              <a:defRPr b="0">
                <a:latin typeface="Arial"/>
                <a:ea typeface="Arial"/>
                <a:cs typeface="Arial"/>
                <a:sym typeface="Arial"/>
              </a:defRPr>
            </a:pPr>
            <a:r>
              <a:rPr dirty="0"/>
              <a:t>two times as dense as the mantle</a:t>
            </a:r>
          </a:p>
          <a:p>
            <a:pPr marL="914400" lvl="1" indent="-457200">
              <a:buSzPct val="100000"/>
              <a:buChar char="•"/>
              <a:defRPr b="0">
                <a:latin typeface="Arial"/>
                <a:ea typeface="Arial"/>
                <a:cs typeface="Arial"/>
                <a:sym typeface="Arial"/>
              </a:defRPr>
            </a:pPr>
            <a:r>
              <a:rPr dirty="0"/>
              <a:t>composed of more iron and nickel than the other layers.</a:t>
            </a:r>
          </a:p>
          <a:p>
            <a:pPr marL="914400" lvl="1" indent="-457200">
              <a:buSzPct val="100000"/>
              <a:buChar char="•"/>
              <a:defRPr b="0">
                <a:latin typeface="Arial"/>
                <a:ea typeface="Arial"/>
                <a:cs typeface="Arial"/>
                <a:sym typeface="Arial"/>
              </a:defRPr>
            </a:pPr>
            <a:r>
              <a:rPr dirty="0"/>
              <a:t>made of two parts</a:t>
            </a:r>
          </a:p>
          <a:p>
            <a:pPr marL="914400" lvl="1" indent="-457200">
              <a:buSzPct val="100000"/>
              <a:buChar char="•"/>
              <a:defRPr b="0">
                <a:latin typeface="Arial"/>
                <a:ea typeface="Arial"/>
                <a:cs typeface="Arial"/>
                <a:sym typeface="Arial"/>
              </a:defRPr>
            </a:pPr>
            <a:r>
              <a:rPr dirty="0"/>
              <a:t>outer core which is a 2200 km liquid</a:t>
            </a:r>
          </a:p>
          <a:p>
            <a:pPr marL="914400" lvl="1" indent="-457200">
              <a:buSzPct val="100000"/>
              <a:buChar char="•"/>
              <a:defRPr b="0">
                <a:latin typeface="Arial"/>
                <a:ea typeface="Arial"/>
                <a:cs typeface="Arial"/>
                <a:sym typeface="Arial"/>
              </a:defRPr>
            </a:pPr>
            <a:r>
              <a:rPr dirty="0"/>
              <a:t>1250 km solid inner core</a:t>
            </a:r>
          </a:p>
          <a:p>
            <a:pPr marL="914400" lvl="1" indent="-457200">
              <a:buSzPct val="100000"/>
              <a:buChar char="•"/>
              <a:defRPr b="0">
                <a:latin typeface="Arial"/>
                <a:ea typeface="Arial"/>
                <a:cs typeface="Arial"/>
                <a:sym typeface="Arial"/>
              </a:defRPr>
            </a:pPr>
            <a:r>
              <a:rPr lang="en-US" dirty="0" smtClean="0"/>
              <a:t>convection currents in the </a:t>
            </a:r>
            <a:r>
              <a:rPr dirty="0" smtClean="0"/>
              <a:t>liquid </a:t>
            </a:r>
            <a:r>
              <a:rPr dirty="0"/>
              <a:t>outer core </a:t>
            </a:r>
            <a:r>
              <a:rPr lang="en-US" dirty="0" smtClean="0"/>
              <a:t>create </a:t>
            </a:r>
            <a:r>
              <a:rPr dirty="0" smtClean="0"/>
              <a:t>the Earth’s </a:t>
            </a:r>
            <a:endParaRPr lang="en-US" dirty="0" smtClean="0"/>
          </a:p>
          <a:p>
            <a:pPr marL="457200" lvl="1" indent="0">
              <a:buSzPct val="100000"/>
              <a:defRPr b="0">
                <a:latin typeface="Arial"/>
                <a:ea typeface="Arial"/>
                <a:cs typeface="Arial"/>
                <a:sym typeface="Arial"/>
              </a:defRPr>
            </a:pPr>
            <a:r>
              <a:rPr lang="en-US" dirty="0"/>
              <a:t>	</a:t>
            </a:r>
            <a:r>
              <a:rPr dirty="0" smtClean="0"/>
              <a:t>magnetic </a:t>
            </a:r>
            <a:r>
              <a:rPr dirty="0"/>
              <a:t>field </a:t>
            </a:r>
          </a:p>
        </p:txBody>
      </p:sp>
      <p:sp>
        <p:nvSpPr>
          <p:cNvPr id="209" name="Shape 209"/>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grpSp>
        <p:nvGrpSpPr>
          <p:cNvPr id="12" name="Group 11"/>
          <p:cNvGrpSpPr/>
          <p:nvPr/>
        </p:nvGrpSpPr>
        <p:grpSpPr>
          <a:xfrm>
            <a:off x="2880617" y="931142"/>
            <a:ext cx="3479086" cy="3479086"/>
            <a:chOff x="2880617" y="931142"/>
            <a:chExt cx="3479086" cy="347908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617" y="931142"/>
              <a:ext cx="3479086" cy="3479086"/>
            </a:xfrm>
            <a:prstGeom prst="rect">
              <a:avLst/>
            </a:prstGeom>
          </p:spPr>
        </p:pic>
        <p:sp>
          <p:nvSpPr>
            <p:cNvPr id="207" name="Shape 207"/>
            <p:cNvSpPr/>
            <p:nvPr/>
          </p:nvSpPr>
          <p:spPr>
            <a:xfrm>
              <a:off x="5164330" y="2449657"/>
              <a:ext cx="76200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700"/>
                </a:spcBef>
                <a:defRPr sz="1200">
                  <a:latin typeface="Arial"/>
                  <a:ea typeface="Arial"/>
                  <a:cs typeface="Arial"/>
                  <a:sym typeface="Arial"/>
                </a:defRPr>
              </a:pPr>
              <a:r>
                <a:rPr dirty="0"/>
                <a:t>Inner </a:t>
              </a:r>
              <a:br>
                <a:rPr dirty="0"/>
              </a:br>
              <a:r>
                <a:rPr dirty="0"/>
                <a:t>core</a:t>
              </a:r>
            </a:p>
          </p:txBody>
        </p:sp>
        <p:sp>
          <p:nvSpPr>
            <p:cNvPr id="208" name="Shape 208"/>
            <p:cNvSpPr/>
            <p:nvPr/>
          </p:nvSpPr>
          <p:spPr>
            <a:xfrm>
              <a:off x="3736797" y="1956138"/>
              <a:ext cx="114300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sz="1200">
                  <a:latin typeface="Arial"/>
                  <a:ea typeface="Arial"/>
                  <a:cs typeface="Arial"/>
                  <a:sym typeface="Arial"/>
                </a:defRPr>
              </a:lvl1pPr>
            </a:lstStyle>
            <a:p>
              <a:r>
                <a:rPr dirty="0"/>
                <a:t>Outer core</a:t>
              </a:r>
            </a:p>
          </p:txBody>
        </p:sp>
        <p:cxnSp>
          <p:nvCxnSpPr>
            <p:cNvPr id="6" name="Straight Arrow Connector 5"/>
            <p:cNvCxnSpPr/>
            <p:nvPr/>
          </p:nvCxnSpPr>
          <p:spPr>
            <a:xfrm>
              <a:off x="4308297" y="2220393"/>
              <a:ext cx="149403" cy="208343"/>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p:cNvCxnSpPr/>
            <p:nvPr/>
          </p:nvCxnSpPr>
          <p:spPr>
            <a:xfrm flipH="1" flipV="1">
              <a:off x="4620160" y="2670684"/>
              <a:ext cx="527194" cy="2"/>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1905000" y="152400"/>
            <a:ext cx="6096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Mechanical Layers of Earth</a:t>
            </a:r>
          </a:p>
        </p:txBody>
      </p:sp>
      <p:sp>
        <p:nvSpPr>
          <p:cNvPr id="214" name="Shape 214"/>
          <p:cNvSpPr/>
          <p:nvPr/>
        </p:nvSpPr>
        <p:spPr>
          <a:xfrm>
            <a:off x="-190500" y="4854059"/>
            <a:ext cx="9220200" cy="1938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u="sng">
                <a:latin typeface="Arial"/>
                <a:ea typeface="Arial"/>
                <a:cs typeface="Arial"/>
                <a:sym typeface="Arial"/>
              </a:defRPr>
            </a:pPr>
            <a:r>
              <a:rPr dirty="0"/>
              <a:t>Lithosphere</a:t>
            </a:r>
            <a:r>
              <a:rPr u="none" dirty="0"/>
              <a:t> (solid surface)</a:t>
            </a:r>
          </a:p>
          <a:p>
            <a:pPr marL="914400" lvl="1" indent="-457200">
              <a:buSzPct val="100000"/>
              <a:buChar char="•"/>
              <a:defRPr b="0">
                <a:latin typeface="Arial"/>
                <a:ea typeface="Arial"/>
                <a:cs typeface="Arial"/>
                <a:sym typeface="Arial"/>
              </a:defRPr>
            </a:pPr>
            <a:r>
              <a:rPr dirty="0"/>
              <a:t>Top part of mantle is more rigid than lower parts. </a:t>
            </a:r>
          </a:p>
          <a:p>
            <a:pPr marL="914400" lvl="1" indent="-457200">
              <a:buSzPct val="100000"/>
              <a:buChar char="•"/>
              <a:defRPr b="0">
                <a:latin typeface="Arial"/>
                <a:ea typeface="Arial"/>
                <a:cs typeface="Arial"/>
                <a:sym typeface="Arial"/>
              </a:defRPr>
            </a:pPr>
            <a:r>
              <a:rPr dirty="0"/>
              <a:t>In many ways it is similar to the crust</a:t>
            </a:r>
          </a:p>
          <a:p>
            <a:pPr marL="914400" lvl="1" indent="-457200">
              <a:buSzPct val="100000"/>
              <a:buChar char="•"/>
              <a:defRPr b="0">
                <a:latin typeface="Arial"/>
                <a:ea typeface="Arial"/>
                <a:cs typeface="Arial"/>
                <a:sym typeface="Arial"/>
              </a:defRPr>
            </a:pPr>
            <a:r>
              <a:rPr dirty="0"/>
              <a:t>Together the top or upper part of the mantle and the crust can be thought of as a layer called </a:t>
            </a:r>
            <a:r>
              <a:rPr lang="en-US" dirty="0" smtClean="0"/>
              <a:t>the </a:t>
            </a:r>
            <a:r>
              <a:rPr dirty="0" smtClean="0"/>
              <a:t>lithosphere</a:t>
            </a:r>
            <a:r>
              <a:rPr dirty="0"/>
              <a:t>.</a:t>
            </a:r>
          </a:p>
          <a:p>
            <a:pPr marL="914400" lvl="1" indent="-457200">
              <a:buSzPct val="100000"/>
              <a:buChar char="•"/>
              <a:defRPr b="0">
                <a:latin typeface="Arial"/>
                <a:ea typeface="Arial"/>
                <a:cs typeface="Arial"/>
                <a:sym typeface="Arial"/>
              </a:defRPr>
            </a:pPr>
            <a:r>
              <a:rPr dirty="0"/>
              <a:t>About 80 km thick </a:t>
            </a:r>
          </a:p>
        </p:txBody>
      </p:sp>
      <p:pic>
        <p:nvPicPr>
          <p:cNvPr id="215" name="image11.png" descr="earth's layers"/>
          <p:cNvPicPr>
            <a:picLocks noChangeAspect="1"/>
          </p:cNvPicPr>
          <p:nvPr/>
        </p:nvPicPr>
        <p:blipFill>
          <a:blip r:embed="rId3">
            <a:extLst/>
          </a:blip>
          <a:stretch>
            <a:fillRect/>
          </a:stretch>
        </p:blipFill>
        <p:spPr>
          <a:xfrm>
            <a:off x="1430459" y="908050"/>
            <a:ext cx="5978282" cy="3674152"/>
          </a:xfrm>
          <a:prstGeom prst="rect">
            <a:avLst/>
          </a:prstGeom>
          <a:ln w="12700">
            <a:miter lim="400000"/>
          </a:ln>
        </p:spPr>
      </p:pic>
      <p:sp>
        <p:nvSpPr>
          <p:cNvPr id="216" name="Shape 216"/>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1905000" y="152400"/>
            <a:ext cx="6096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Mechanical Layers of Earth</a:t>
            </a:r>
          </a:p>
        </p:txBody>
      </p:sp>
      <p:sp>
        <p:nvSpPr>
          <p:cNvPr id="221" name="Shape 221"/>
          <p:cNvSpPr/>
          <p:nvPr/>
        </p:nvSpPr>
        <p:spPr>
          <a:xfrm>
            <a:off x="-381000" y="4648200"/>
            <a:ext cx="9829800"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u="sng">
                <a:latin typeface="Arial"/>
                <a:ea typeface="Arial"/>
                <a:cs typeface="Arial"/>
                <a:sym typeface="Arial"/>
              </a:defRPr>
            </a:pPr>
            <a:r>
              <a:t>Asthenosphere (liquid layer)</a:t>
            </a:r>
          </a:p>
          <a:p>
            <a:pPr marL="914400" lvl="1" indent="-457200">
              <a:buSzPct val="100000"/>
              <a:buChar char="•"/>
              <a:defRPr b="0">
                <a:latin typeface="Arial"/>
                <a:ea typeface="Arial"/>
                <a:cs typeface="Arial"/>
                <a:sym typeface="Arial"/>
              </a:defRPr>
            </a:pPr>
            <a:r>
              <a:t>Thin layer of mantle directly under lithosphere</a:t>
            </a:r>
          </a:p>
          <a:p>
            <a:pPr marL="914400" lvl="1" indent="-457200">
              <a:buSzPct val="100000"/>
              <a:buChar char="•"/>
              <a:defRPr b="0">
                <a:latin typeface="Arial"/>
                <a:ea typeface="Arial"/>
                <a:cs typeface="Arial"/>
                <a:sym typeface="Arial"/>
              </a:defRPr>
            </a:pPr>
            <a:r>
              <a:t>Made of hot, semi-solid material</a:t>
            </a:r>
          </a:p>
          <a:p>
            <a:pPr marL="914400" lvl="1" indent="-457200">
              <a:buSzPct val="100000"/>
              <a:buChar char="•"/>
              <a:defRPr b="0">
                <a:latin typeface="Arial"/>
                <a:ea typeface="Arial"/>
                <a:cs typeface="Arial"/>
                <a:sym typeface="Arial"/>
              </a:defRPr>
            </a:pPr>
            <a:r>
              <a:t>Can soften and flow</a:t>
            </a:r>
          </a:p>
          <a:p>
            <a:pPr marL="914400" lvl="1" indent="-457200">
              <a:buSzPct val="100000"/>
              <a:buChar char="•"/>
              <a:defRPr b="0">
                <a:latin typeface="Arial"/>
                <a:ea typeface="Arial"/>
                <a:cs typeface="Arial"/>
                <a:sym typeface="Arial"/>
              </a:defRPr>
            </a:pPr>
            <a:r>
              <a:t>It acts like a fluid and circulates in currents under the lithosphere</a:t>
            </a:r>
          </a:p>
          <a:p>
            <a:pPr marL="914400" lvl="1" indent="-457200">
              <a:buSzPct val="100000"/>
              <a:buChar char="•"/>
              <a:defRPr b="0">
                <a:latin typeface="Arial"/>
                <a:ea typeface="Arial"/>
                <a:cs typeface="Arial"/>
                <a:sym typeface="Arial"/>
              </a:defRPr>
            </a:pPr>
            <a:r>
              <a:t>Source of lava, magma and the heating source for hot springs and geysers</a:t>
            </a:r>
          </a:p>
        </p:txBody>
      </p:sp>
      <p:pic>
        <p:nvPicPr>
          <p:cNvPr id="222" name="image11.png" descr="earth's layers"/>
          <p:cNvPicPr>
            <a:picLocks noChangeAspect="1"/>
          </p:cNvPicPr>
          <p:nvPr/>
        </p:nvPicPr>
        <p:blipFill>
          <a:blip r:embed="rId3">
            <a:extLst/>
          </a:blip>
          <a:stretch>
            <a:fillRect/>
          </a:stretch>
        </p:blipFill>
        <p:spPr>
          <a:xfrm>
            <a:off x="1752600" y="771525"/>
            <a:ext cx="6172200" cy="3794125"/>
          </a:xfrm>
          <a:prstGeom prst="rect">
            <a:avLst/>
          </a:prstGeom>
          <a:ln w="12700">
            <a:miter lim="400000"/>
          </a:ln>
        </p:spPr>
      </p:pic>
      <p:sp>
        <p:nvSpPr>
          <p:cNvPr id="223" name="Shape 223"/>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2133600" y="228600"/>
            <a:ext cx="4876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Check Understanding</a:t>
            </a:r>
          </a:p>
        </p:txBody>
      </p:sp>
      <p:sp>
        <p:nvSpPr>
          <p:cNvPr id="228" name="Shape 228"/>
          <p:cNvSpPr/>
          <p:nvPr/>
        </p:nvSpPr>
        <p:spPr>
          <a:xfrm>
            <a:off x="533400" y="990600"/>
            <a:ext cx="7315200" cy="51454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a:latin typeface="Arial"/>
                <a:ea typeface="Arial"/>
                <a:cs typeface="Arial"/>
                <a:sym typeface="Arial"/>
              </a:defRPr>
            </a:pPr>
            <a:endParaRPr/>
          </a:p>
          <a:p>
            <a:pPr marL="914400" lvl="1" indent="-457200">
              <a:buSzPct val="100000"/>
              <a:buAutoNum type="arabicPeriod"/>
              <a:defRPr b="0">
                <a:latin typeface="Arial"/>
                <a:ea typeface="Arial"/>
                <a:cs typeface="Arial"/>
                <a:sym typeface="Arial"/>
              </a:defRPr>
            </a:pPr>
            <a:r>
              <a:t>What was Pangaea?</a:t>
            </a:r>
          </a:p>
          <a:p>
            <a:pPr marL="914400" lvl="1" indent="-457200">
              <a:buSzPct val="100000"/>
              <a:buAutoNum type="arabicPeriod"/>
              <a:defRPr b="0">
                <a:latin typeface="Arial"/>
                <a:ea typeface="Arial"/>
                <a:cs typeface="Arial"/>
                <a:sym typeface="Arial"/>
              </a:defRPr>
            </a:pPr>
            <a:endParaRPr/>
          </a:p>
          <a:p>
            <a:pPr marL="914400" lvl="1" indent="-457200">
              <a:buSzPct val="100000"/>
              <a:buAutoNum type="arabicPeriod" startAt="2"/>
              <a:defRPr b="0">
                <a:latin typeface="Arial"/>
                <a:ea typeface="Arial"/>
                <a:cs typeface="Arial"/>
                <a:sym typeface="Arial"/>
              </a:defRPr>
            </a:pPr>
            <a:r>
              <a:t>How would you describe the theory of Continental Drift?</a:t>
            </a:r>
            <a:br/>
            <a:endParaRPr/>
          </a:p>
          <a:p>
            <a:pPr marL="914400" lvl="1" indent="-457200">
              <a:buSzPct val="100000"/>
              <a:buAutoNum type="arabicPeriod" startAt="2"/>
              <a:defRPr b="0">
                <a:latin typeface="Arial"/>
                <a:ea typeface="Arial"/>
                <a:cs typeface="Arial"/>
                <a:sym typeface="Arial"/>
              </a:defRPr>
            </a:pPr>
            <a:r>
              <a:t>What is the relationship between the crust, lithosphere, and mantle?</a:t>
            </a:r>
          </a:p>
          <a:p>
            <a:pPr marL="457200" lvl="1" indent="0">
              <a:defRPr sz="1800">
                <a:latin typeface="Arial"/>
                <a:ea typeface="Arial"/>
                <a:cs typeface="Arial"/>
                <a:sym typeface="Arial"/>
              </a:defRPr>
            </a:pPr>
            <a:endParaRPr/>
          </a:p>
          <a:p>
            <a:pPr marL="457200" lvl="1" indent="0">
              <a:defRPr sz="1800" b="0">
                <a:latin typeface="Arial"/>
                <a:ea typeface="Arial"/>
                <a:cs typeface="Arial"/>
                <a:sym typeface="Arial"/>
              </a:defRPr>
            </a:pPr>
            <a:endParaRPr/>
          </a:p>
          <a:p>
            <a:pPr marL="457200" indent="-457200">
              <a:spcBef>
                <a:spcPts val="1200"/>
              </a:spcBef>
              <a:buSzPct val="100000"/>
              <a:buChar char="•"/>
              <a:defRPr sz="3200" b="0">
                <a:latin typeface="Arial"/>
                <a:ea typeface="Arial"/>
                <a:cs typeface="Arial"/>
                <a:sym typeface="Arial"/>
              </a:defRPr>
            </a:pPr>
            <a:endParaRPr/>
          </a:p>
          <a:p>
            <a:pPr marL="457200" indent="-457200">
              <a:spcBef>
                <a:spcPts val="1200"/>
              </a:spcBef>
              <a:defRPr sz="3200" b="0">
                <a:latin typeface="Arial"/>
                <a:ea typeface="Arial"/>
                <a:cs typeface="Arial"/>
                <a:sym typeface="Arial"/>
              </a:defRPr>
            </a:pPr>
            <a:endParaRPr/>
          </a:p>
          <a:p>
            <a:pPr marL="457200" indent="-457200">
              <a:spcBef>
                <a:spcPts val="1200"/>
              </a:spcBef>
              <a:defRPr sz="3200" b="0">
                <a:latin typeface="Arial"/>
                <a:ea typeface="Arial"/>
                <a:cs typeface="Arial"/>
                <a:sym typeface="Arial"/>
              </a:defRPr>
            </a:pPr>
            <a:endParaRPr/>
          </a:p>
        </p:txBody>
      </p:sp>
      <p:sp>
        <p:nvSpPr>
          <p:cNvPr id="229" name="Shape 229"/>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234" name="Shape 234"/>
          <p:cNvSpPr/>
          <p:nvPr/>
        </p:nvSpPr>
        <p:spPr>
          <a:xfrm>
            <a:off x="2819400" y="3519487"/>
            <a:ext cx="6477000" cy="15792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Plate Tectonics Theory</a:t>
            </a:r>
          </a:p>
        </p:txBody>
      </p:sp>
      <p:sp>
        <p:nvSpPr>
          <p:cNvPr id="235" name="Shape 235"/>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236"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239" name="Group 239"/>
          <p:cNvGrpSpPr/>
          <p:nvPr/>
        </p:nvGrpSpPr>
        <p:grpSpPr>
          <a:xfrm>
            <a:off x="152400" y="547687"/>
            <a:ext cx="2628620" cy="2971801"/>
            <a:chOff x="0" y="0"/>
            <a:chExt cx="2628619" cy="2971800"/>
          </a:xfrm>
        </p:grpSpPr>
        <p:pic>
          <p:nvPicPr>
            <p:cNvPr id="237"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238"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2057400" y="22860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What Can You Recall?</a:t>
            </a:r>
          </a:p>
        </p:txBody>
      </p:sp>
      <p:sp>
        <p:nvSpPr>
          <p:cNvPr id="242" name="Shape 242"/>
          <p:cNvSpPr/>
          <p:nvPr/>
        </p:nvSpPr>
        <p:spPr>
          <a:xfrm>
            <a:off x="533400" y="990600"/>
            <a:ext cx="7315200" cy="71901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a:latin typeface="Arial"/>
                <a:ea typeface="Arial"/>
                <a:cs typeface="Arial"/>
                <a:sym typeface="Arial"/>
              </a:defRPr>
            </a:pPr>
            <a:endParaRPr dirty="0"/>
          </a:p>
          <a:p>
            <a:pPr marL="914400" lvl="1" indent="-457200">
              <a:buSzPct val="100000"/>
              <a:buAutoNum type="arabicPeriod"/>
              <a:defRPr b="0">
                <a:latin typeface="Arial"/>
                <a:ea typeface="Arial"/>
                <a:cs typeface="Arial"/>
                <a:sym typeface="Arial"/>
              </a:defRPr>
            </a:pPr>
            <a:r>
              <a:rPr dirty="0"/>
              <a:t>The surface of the Earth has changed over the course of millions of years.  Were there always 7 continents and 4 major oceans?</a:t>
            </a:r>
          </a:p>
          <a:p>
            <a:pPr marL="914400" lvl="1" indent="-457200">
              <a:buSzPct val="100000"/>
              <a:buAutoNum type="arabicPeriod"/>
              <a:defRPr b="0">
                <a:latin typeface="Arial"/>
                <a:ea typeface="Arial"/>
                <a:cs typeface="Arial"/>
                <a:sym typeface="Arial"/>
              </a:defRPr>
            </a:pPr>
            <a:endParaRPr dirty="0"/>
          </a:p>
          <a:p>
            <a:pPr marL="914400" lvl="1" indent="-457200">
              <a:buSzPct val="100000"/>
              <a:buAutoNum type="arabicPeriod" startAt="2"/>
              <a:defRPr b="0">
                <a:latin typeface="Arial"/>
                <a:ea typeface="Arial"/>
                <a:cs typeface="Arial"/>
                <a:sym typeface="Arial"/>
              </a:defRPr>
            </a:pPr>
            <a:r>
              <a:rPr dirty="0"/>
              <a:t>What was Pangaea?</a:t>
            </a:r>
          </a:p>
          <a:p>
            <a:pPr marL="914400" lvl="1" indent="-457200">
              <a:buSzPct val="100000"/>
              <a:buAutoNum type="arabicPeriod" startAt="2"/>
              <a:defRPr b="0">
                <a:latin typeface="Arial"/>
                <a:ea typeface="Arial"/>
                <a:cs typeface="Arial"/>
                <a:sym typeface="Arial"/>
              </a:defRPr>
            </a:pPr>
            <a:endParaRPr dirty="0"/>
          </a:p>
          <a:p>
            <a:pPr marL="914400" lvl="1" indent="-457200">
              <a:buSzPct val="100000"/>
              <a:buAutoNum type="arabicPeriod" startAt="3"/>
              <a:defRPr b="0">
                <a:latin typeface="Arial"/>
                <a:ea typeface="Arial"/>
                <a:cs typeface="Arial"/>
                <a:sym typeface="Arial"/>
              </a:defRPr>
            </a:pPr>
            <a:r>
              <a:rPr dirty="0"/>
              <a:t>How would you describe the theory of Continental Drift?</a:t>
            </a:r>
          </a:p>
          <a:p>
            <a:pPr marL="914400" lvl="1" indent="-457200">
              <a:buSzPct val="100000"/>
              <a:buAutoNum type="arabicPeriod" startAt="3"/>
              <a:defRPr b="0">
                <a:latin typeface="Arial"/>
                <a:ea typeface="Arial"/>
                <a:cs typeface="Arial"/>
                <a:sym typeface="Arial"/>
              </a:defRPr>
            </a:pPr>
            <a:endParaRPr dirty="0"/>
          </a:p>
          <a:p>
            <a:pPr marL="914400" lvl="1" indent="-457200">
              <a:buSzPct val="100000"/>
              <a:buAutoNum type="arabicPeriod" startAt="4"/>
              <a:defRPr b="0">
                <a:latin typeface="Arial"/>
                <a:ea typeface="Arial"/>
                <a:cs typeface="Arial"/>
                <a:sym typeface="Arial"/>
              </a:defRPr>
            </a:pPr>
            <a:r>
              <a:rPr dirty="0"/>
              <a:t>What is the relationship between the lithosphere and the asthenosphere?</a:t>
            </a:r>
          </a:p>
          <a:p>
            <a:pPr marL="914400" lvl="1" indent="-457200">
              <a:buSzPct val="100000"/>
              <a:buAutoNum type="arabicPeriod" startAt="4"/>
              <a:defRPr b="0">
                <a:latin typeface="Arial"/>
                <a:ea typeface="Arial"/>
                <a:cs typeface="Arial"/>
                <a:sym typeface="Arial"/>
              </a:defRPr>
            </a:pPr>
            <a:endParaRPr dirty="0"/>
          </a:p>
          <a:p>
            <a:pPr marL="914400" lvl="1" indent="-457200">
              <a:buSzPct val="100000"/>
              <a:buAutoNum type="arabicPeriod" startAt="5"/>
              <a:defRPr b="0">
                <a:latin typeface="Arial"/>
                <a:ea typeface="Arial"/>
                <a:cs typeface="Arial"/>
                <a:sym typeface="Arial"/>
              </a:defRPr>
            </a:pPr>
            <a:r>
              <a:rPr dirty="0"/>
              <a:t>What is the relationship between the crust, lithosphere, and mantle?</a:t>
            </a:r>
          </a:p>
          <a:p>
            <a:pPr marL="457200" lvl="1" indent="0">
              <a:defRPr sz="180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457200" indent="-457200">
              <a:spcBef>
                <a:spcPts val="1200"/>
              </a:spcBef>
              <a:buSzPct val="100000"/>
              <a:buChar char="•"/>
              <a:defRPr sz="3200"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p:txBody>
      </p:sp>
      <p:sp>
        <p:nvSpPr>
          <p:cNvPr id="243" name="Shape 243"/>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p:nvPr/>
        </p:nvSpPr>
        <p:spPr>
          <a:xfrm>
            <a:off x="1295400" y="1206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Theory: Plate Tectonics (1960’s)</a:t>
            </a:r>
          </a:p>
        </p:txBody>
      </p:sp>
      <p:sp>
        <p:nvSpPr>
          <p:cNvPr id="248" name="Shape 248"/>
          <p:cNvSpPr/>
          <p:nvPr/>
        </p:nvSpPr>
        <p:spPr>
          <a:xfrm>
            <a:off x="0" y="4127500"/>
            <a:ext cx="8915400" cy="2446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228600">
              <a:lnSpc>
                <a:spcPct val="85000"/>
              </a:lnSpc>
              <a:buSzPct val="100000"/>
              <a:buChar char="•"/>
              <a:defRPr b="0">
                <a:latin typeface="Arial"/>
                <a:ea typeface="Arial"/>
                <a:cs typeface="Arial"/>
                <a:sym typeface="Arial"/>
              </a:defRPr>
            </a:pPr>
            <a:r>
              <a:rPr dirty="0"/>
              <a:t>The lithosphere is composed of plates or </a:t>
            </a:r>
            <a:r>
              <a:rPr dirty="0" smtClean="0"/>
              <a:t>sections</a:t>
            </a:r>
            <a:r>
              <a:rPr lang="en-US" dirty="0" smtClean="0"/>
              <a:t> of lithosphere</a:t>
            </a:r>
            <a:r>
              <a:rPr dirty="0" smtClean="0"/>
              <a:t> that </a:t>
            </a:r>
            <a:r>
              <a:rPr dirty="0"/>
              <a:t>float on top of the asthenosphere</a:t>
            </a:r>
          </a:p>
          <a:p>
            <a:pPr marL="457200" lvl="1" indent="-228600">
              <a:lnSpc>
                <a:spcPct val="85000"/>
              </a:lnSpc>
              <a:buSzPct val="100000"/>
              <a:buChar char="•"/>
              <a:defRPr b="0">
                <a:latin typeface="Arial"/>
                <a:ea typeface="Arial"/>
                <a:cs typeface="Arial"/>
                <a:sym typeface="Arial"/>
              </a:defRPr>
            </a:pPr>
            <a:endParaRPr dirty="0"/>
          </a:p>
          <a:p>
            <a:pPr marL="457200" lvl="1" indent="-228600">
              <a:lnSpc>
                <a:spcPct val="85000"/>
              </a:lnSpc>
              <a:buSzPct val="100000"/>
              <a:buChar char="•"/>
              <a:defRPr b="0">
                <a:latin typeface="Arial"/>
                <a:ea typeface="Arial"/>
                <a:cs typeface="Arial"/>
                <a:sym typeface="Arial"/>
              </a:defRPr>
            </a:pPr>
            <a:r>
              <a:rPr dirty="0"/>
              <a:t>The plates can move because they float on top of the asthenosphere.</a:t>
            </a:r>
          </a:p>
          <a:p>
            <a:pPr marL="457200" lvl="1" indent="-228600">
              <a:lnSpc>
                <a:spcPct val="85000"/>
              </a:lnSpc>
              <a:defRPr b="0">
                <a:latin typeface="Arial"/>
                <a:ea typeface="Arial"/>
                <a:cs typeface="Arial"/>
                <a:sym typeface="Arial"/>
              </a:defRPr>
            </a:pPr>
            <a:endParaRPr dirty="0"/>
          </a:p>
          <a:p>
            <a:pPr marL="457200" lvl="1" indent="-228600">
              <a:lnSpc>
                <a:spcPct val="85000"/>
              </a:lnSpc>
              <a:buSzPct val="100000"/>
              <a:buChar char="•"/>
              <a:defRPr b="0">
                <a:latin typeface="Arial"/>
                <a:ea typeface="Arial"/>
                <a:cs typeface="Arial"/>
                <a:sym typeface="Arial"/>
              </a:defRPr>
            </a:pPr>
            <a:r>
              <a:rPr dirty="0"/>
              <a:t>The convection currents or movements of molten rock in the asthenosphere may be the force that starts the movement of the plates.</a:t>
            </a:r>
          </a:p>
          <a:p>
            <a:pPr marL="457200" lvl="1" indent="-228600">
              <a:lnSpc>
                <a:spcPct val="85000"/>
              </a:lnSpc>
              <a:buSzPct val="100000"/>
              <a:buChar char="•"/>
              <a:defRPr b="0">
                <a:latin typeface="Arial"/>
                <a:ea typeface="Arial"/>
                <a:cs typeface="Arial"/>
                <a:sym typeface="Arial"/>
              </a:defRPr>
            </a:pPr>
            <a:endParaRPr dirty="0"/>
          </a:p>
          <a:p>
            <a:pPr marL="457200" lvl="1" indent="-228600">
              <a:lnSpc>
                <a:spcPct val="85000"/>
              </a:lnSpc>
              <a:buSzPct val="100000"/>
              <a:buChar char="•"/>
              <a:defRPr b="0">
                <a:latin typeface="Arial"/>
                <a:ea typeface="Arial"/>
                <a:cs typeface="Arial"/>
                <a:sym typeface="Arial"/>
              </a:defRPr>
            </a:pPr>
            <a:r>
              <a:rPr dirty="0"/>
              <a:t>The plates can move closer together or farther apart</a:t>
            </a:r>
            <a:r>
              <a:rPr sz="1800" dirty="0"/>
              <a:t>.</a:t>
            </a:r>
          </a:p>
        </p:txBody>
      </p:sp>
      <p:pic>
        <p:nvPicPr>
          <p:cNvPr id="249" name="image12.png" descr="Tectonic plates-2"/>
          <p:cNvPicPr>
            <a:picLocks noChangeAspect="1"/>
          </p:cNvPicPr>
          <p:nvPr/>
        </p:nvPicPr>
        <p:blipFill>
          <a:blip r:embed="rId3">
            <a:extLst/>
          </a:blip>
          <a:stretch>
            <a:fillRect/>
          </a:stretch>
        </p:blipFill>
        <p:spPr>
          <a:xfrm>
            <a:off x="1762125" y="762000"/>
            <a:ext cx="5486400" cy="3337238"/>
          </a:xfrm>
          <a:prstGeom prst="rect">
            <a:avLst/>
          </a:prstGeom>
          <a:ln w="12700">
            <a:miter lim="400000"/>
          </a:ln>
        </p:spPr>
      </p:pic>
      <p:sp>
        <p:nvSpPr>
          <p:cNvPr id="250" name="Shape 25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533400" y="990600"/>
            <a:ext cx="3505200" cy="63646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defRPr b="0">
                <a:latin typeface="Arial"/>
                <a:ea typeface="Arial"/>
                <a:cs typeface="Arial"/>
                <a:sym typeface="Arial"/>
              </a:defRPr>
            </a:pPr>
            <a:endParaRPr/>
          </a:p>
          <a:p>
            <a:pPr marL="457200" lvl="1" indent="0">
              <a:buSzPct val="100000"/>
              <a:buChar char="•"/>
              <a:defRPr b="0">
                <a:latin typeface="Arial"/>
                <a:ea typeface="Arial"/>
                <a:cs typeface="Arial"/>
                <a:sym typeface="Arial"/>
              </a:defRPr>
            </a:pPr>
            <a:r>
              <a:t>As plates moved over the history of the Earth, different continents were joined, mountains and trenches were formed, and continents divided. </a:t>
            </a:r>
          </a:p>
          <a:p>
            <a:pPr lvl="1">
              <a:defRPr b="0">
                <a:latin typeface="Arial"/>
                <a:ea typeface="Arial"/>
                <a:cs typeface="Arial"/>
                <a:sym typeface="Arial"/>
              </a:defRPr>
            </a:pPr>
            <a:endParaRPr/>
          </a:p>
          <a:p>
            <a:pPr marL="457200" lvl="1" indent="0">
              <a:buSzPct val="100000"/>
              <a:buChar char="•"/>
              <a:defRPr b="0">
                <a:latin typeface="Arial"/>
                <a:ea typeface="Arial"/>
                <a:cs typeface="Arial"/>
                <a:sym typeface="Arial"/>
              </a:defRPr>
            </a:pPr>
            <a:r>
              <a:t>The surface of the Earth looked different over the time because of plate tectonics (movements of plates)</a:t>
            </a:r>
            <a:r>
              <a:rPr sz="1800"/>
              <a:t> </a:t>
            </a:r>
          </a:p>
          <a:p>
            <a:pPr>
              <a:spcBef>
                <a:spcPts val="1200"/>
              </a:spcBef>
              <a:buSzPct val="100000"/>
              <a:buChar char="•"/>
              <a:defRPr sz="3200" b="0">
                <a:latin typeface="Arial"/>
                <a:ea typeface="Arial"/>
                <a:cs typeface="Arial"/>
                <a:sym typeface="Arial"/>
              </a:defRPr>
            </a:pPr>
            <a:endParaRPr sz="1800"/>
          </a:p>
          <a:p>
            <a:pPr>
              <a:spcBef>
                <a:spcPts val="1200"/>
              </a:spcBef>
              <a:defRPr sz="3200" b="0">
                <a:latin typeface="Arial"/>
                <a:ea typeface="Arial"/>
                <a:cs typeface="Arial"/>
                <a:sym typeface="Arial"/>
              </a:defRPr>
            </a:pPr>
            <a:endParaRPr sz="1800"/>
          </a:p>
          <a:p>
            <a:pPr>
              <a:spcBef>
                <a:spcPts val="1200"/>
              </a:spcBef>
              <a:defRPr sz="3200" b="0">
                <a:latin typeface="Arial"/>
                <a:ea typeface="Arial"/>
                <a:cs typeface="Arial"/>
                <a:sym typeface="Arial"/>
              </a:defRPr>
            </a:pPr>
            <a:endParaRPr sz="1800"/>
          </a:p>
        </p:txBody>
      </p:sp>
      <p:pic>
        <p:nvPicPr>
          <p:cNvPr id="255" name="image9.png" descr="Pangaea to present"/>
          <p:cNvPicPr>
            <a:picLocks noChangeAspect="1"/>
          </p:cNvPicPr>
          <p:nvPr/>
        </p:nvPicPr>
        <p:blipFill>
          <a:blip r:embed="rId3">
            <a:extLst/>
          </a:blip>
          <a:stretch>
            <a:fillRect/>
          </a:stretch>
        </p:blipFill>
        <p:spPr>
          <a:xfrm>
            <a:off x="4419600" y="914400"/>
            <a:ext cx="4311650" cy="5376863"/>
          </a:xfrm>
          <a:prstGeom prst="rect">
            <a:avLst/>
          </a:prstGeom>
          <a:ln w="12700">
            <a:miter lim="400000"/>
          </a:ln>
        </p:spPr>
      </p:pic>
      <p:sp>
        <p:nvSpPr>
          <p:cNvPr id="256" name="Shape 256"/>
          <p:cNvSpPr/>
          <p:nvPr/>
        </p:nvSpPr>
        <p:spPr>
          <a:xfrm>
            <a:off x="1295400" y="1968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Theory: Plate Tectonics (1960’s)</a:t>
            </a:r>
          </a:p>
        </p:txBody>
      </p:sp>
      <p:sp>
        <p:nvSpPr>
          <p:cNvPr id="257" name="Shape 257"/>
          <p:cNvSpPr/>
          <p:nvPr/>
        </p:nvSpPr>
        <p:spPr>
          <a:xfrm rot="5400000">
            <a:off x="6750731" y="2848939"/>
            <a:ext cx="4187826"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b="0">
                <a:latin typeface="Arial"/>
                <a:ea typeface="Arial"/>
                <a:cs typeface="Arial"/>
                <a:sym typeface="Arial"/>
              </a:defRPr>
            </a:lvl1pPr>
          </a:lstStyle>
          <a:p>
            <a:r>
              <a:t/>
            </a:r>
            <a:br/>
            <a:endParaRPr/>
          </a:p>
        </p:txBody>
      </p:sp>
      <p:sp>
        <p:nvSpPr>
          <p:cNvPr id="258" name="Shape 258"/>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1295400" y="12065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Tectonic Plate Boundaries</a:t>
            </a:r>
          </a:p>
        </p:txBody>
      </p:sp>
      <p:sp>
        <p:nvSpPr>
          <p:cNvPr id="263" name="Shape 263"/>
          <p:cNvSpPr/>
          <p:nvPr/>
        </p:nvSpPr>
        <p:spPr>
          <a:xfrm>
            <a:off x="304800" y="5105400"/>
            <a:ext cx="8839200" cy="38321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defRPr b="0">
                <a:latin typeface="Arial"/>
                <a:ea typeface="Arial"/>
                <a:cs typeface="Arial"/>
                <a:sym typeface="Arial"/>
              </a:defRPr>
            </a:pPr>
            <a:endParaRPr/>
          </a:p>
          <a:p>
            <a:pPr marL="457200" lvl="1" indent="0">
              <a:lnSpc>
                <a:spcPct val="80000"/>
              </a:lnSpc>
              <a:buSzPct val="100000"/>
              <a:buFont typeface="Arial"/>
              <a:buChar char="•"/>
              <a:defRPr b="0">
                <a:latin typeface="Arial"/>
                <a:ea typeface="Arial"/>
                <a:cs typeface="Arial"/>
                <a:sym typeface="Arial"/>
              </a:defRPr>
            </a:pPr>
            <a:r>
              <a:t>Divergent: plates are moving away from each other</a:t>
            </a:r>
          </a:p>
          <a:p>
            <a:pPr marL="457200" lvl="1" indent="0">
              <a:lnSpc>
                <a:spcPct val="80000"/>
              </a:lnSpc>
              <a:buSzPct val="100000"/>
              <a:buChar char="•"/>
              <a:defRPr b="0">
                <a:latin typeface="Arial"/>
                <a:ea typeface="Arial"/>
                <a:cs typeface="Arial"/>
                <a:sym typeface="Arial"/>
              </a:defRPr>
            </a:pPr>
            <a:r>
              <a:t>Convergent: plates are moving towards each other.</a:t>
            </a:r>
          </a:p>
          <a:p>
            <a:pPr marL="457200" lvl="1" indent="0">
              <a:lnSpc>
                <a:spcPct val="80000"/>
              </a:lnSpc>
              <a:buSzPct val="100000"/>
              <a:buChar char="•"/>
              <a:defRPr b="0">
                <a:latin typeface="Arial"/>
                <a:ea typeface="Arial"/>
                <a:cs typeface="Arial"/>
                <a:sym typeface="Arial"/>
              </a:defRPr>
            </a:pPr>
            <a:r>
              <a:t>Transform: plates are sliding past one another.</a:t>
            </a:r>
          </a:p>
          <a:p>
            <a:pPr lvl="1">
              <a:defRPr sz="1800" b="0">
                <a:latin typeface="Arial"/>
                <a:ea typeface="Arial"/>
                <a:cs typeface="Arial"/>
                <a:sym typeface="Arial"/>
              </a:defRPr>
            </a:pPr>
            <a:endParaRPr/>
          </a:p>
          <a:p>
            <a:pPr>
              <a:spcBef>
                <a:spcPts val="1200"/>
              </a:spcBef>
              <a:defRPr sz="3200" b="0">
                <a:latin typeface="Arial"/>
                <a:ea typeface="Arial"/>
                <a:cs typeface="Arial"/>
                <a:sym typeface="Arial"/>
              </a:defRPr>
            </a:pPr>
            <a:endParaRPr/>
          </a:p>
          <a:p>
            <a:pPr>
              <a:spcBef>
                <a:spcPts val="1200"/>
              </a:spcBef>
              <a:defRPr sz="3200" b="0">
                <a:latin typeface="Arial"/>
                <a:ea typeface="Arial"/>
                <a:cs typeface="Arial"/>
                <a:sym typeface="Arial"/>
              </a:defRPr>
            </a:pPr>
            <a:endParaRPr/>
          </a:p>
          <a:p>
            <a:pPr>
              <a:spcBef>
                <a:spcPts val="1200"/>
              </a:spcBef>
              <a:defRPr sz="3200" b="0">
                <a:latin typeface="Arial"/>
                <a:ea typeface="Arial"/>
                <a:cs typeface="Arial"/>
                <a:sym typeface="Arial"/>
              </a:defRPr>
            </a:pPr>
            <a:endParaRPr/>
          </a:p>
        </p:txBody>
      </p:sp>
      <p:pic>
        <p:nvPicPr>
          <p:cNvPr id="264" name="image12.png" descr="Tectonic plates-2"/>
          <p:cNvPicPr>
            <a:picLocks noChangeAspect="1"/>
          </p:cNvPicPr>
          <p:nvPr/>
        </p:nvPicPr>
        <p:blipFill>
          <a:blip r:embed="rId3">
            <a:extLst/>
          </a:blip>
          <a:stretch>
            <a:fillRect/>
          </a:stretch>
        </p:blipFill>
        <p:spPr>
          <a:xfrm>
            <a:off x="533400" y="746125"/>
            <a:ext cx="7543800" cy="4587875"/>
          </a:xfrm>
          <a:prstGeom prst="rect">
            <a:avLst/>
          </a:prstGeom>
          <a:ln w="12700">
            <a:miter lim="400000"/>
          </a:ln>
        </p:spPr>
      </p:pic>
      <p:sp>
        <p:nvSpPr>
          <p:cNvPr id="265" name="Shape 265"/>
          <p:cNvSpPr/>
          <p:nvPr/>
        </p:nvSpPr>
        <p:spPr>
          <a:xfrm rot="5400000">
            <a:off x="6388141" y="3016264"/>
            <a:ext cx="3656014" cy="366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1000" b="0">
                <a:latin typeface="Arial"/>
                <a:ea typeface="Arial"/>
                <a:cs typeface="Arial"/>
                <a:sym typeface="Arial"/>
              </a:defRPr>
            </a:lvl1pPr>
          </a:lstStyle>
          <a:p>
            <a:r>
              <a:t/>
            </a:r>
            <a:br/>
            <a:endParaRPr/>
          </a:p>
        </p:txBody>
      </p:sp>
      <p:sp>
        <p:nvSpPr>
          <p:cNvPr id="266" name="Shape 266"/>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127" name="Shape 127"/>
          <p:cNvSpPr/>
          <p:nvPr/>
        </p:nvSpPr>
        <p:spPr>
          <a:xfrm>
            <a:off x="2819400" y="3519487"/>
            <a:ext cx="6477000" cy="15792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Surface and Interior of the Earth</a:t>
            </a:r>
          </a:p>
        </p:txBody>
      </p:sp>
      <p:sp>
        <p:nvSpPr>
          <p:cNvPr id="128" name="Shape 128"/>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129"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132" name="Group 132"/>
          <p:cNvGrpSpPr/>
          <p:nvPr/>
        </p:nvGrpSpPr>
        <p:grpSpPr>
          <a:xfrm>
            <a:off x="266980" y="547687"/>
            <a:ext cx="2628620" cy="2971801"/>
            <a:chOff x="0" y="0"/>
            <a:chExt cx="2628619" cy="2971800"/>
          </a:xfrm>
        </p:grpSpPr>
        <p:pic>
          <p:nvPicPr>
            <p:cNvPr id="130"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131"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nvSpPr>
        <p:spPr>
          <a:xfrm>
            <a:off x="1143000" y="228600"/>
            <a:ext cx="7543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271" name="Shape 271"/>
          <p:cNvSpPr/>
          <p:nvPr/>
        </p:nvSpPr>
        <p:spPr>
          <a:xfrm>
            <a:off x="762000" y="4800600"/>
            <a:ext cx="6477000" cy="1543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a:latin typeface="Arial"/>
                <a:ea typeface="Arial"/>
                <a:cs typeface="Arial"/>
                <a:sym typeface="Arial"/>
              </a:defRPr>
            </a:pPr>
            <a:r>
              <a:t>1. What is shown in the diagram above?</a:t>
            </a:r>
          </a:p>
          <a:p>
            <a:pPr marL="457200" lvl="1" indent="0">
              <a:defRPr b="0">
                <a:latin typeface="Arial"/>
                <a:ea typeface="Arial"/>
                <a:cs typeface="Arial"/>
                <a:sym typeface="Arial"/>
              </a:defRPr>
            </a:pPr>
            <a:r>
              <a:t>	A. a tectonic plate</a:t>
            </a:r>
          </a:p>
          <a:p>
            <a:pPr marL="457200" lvl="1" indent="0">
              <a:defRPr b="0">
                <a:latin typeface="Arial"/>
                <a:ea typeface="Arial"/>
                <a:cs typeface="Arial"/>
                <a:sym typeface="Arial"/>
              </a:defRPr>
            </a:pPr>
            <a:r>
              <a:t>	B. a gem stone</a:t>
            </a:r>
          </a:p>
          <a:p>
            <a:pPr marL="457200" lvl="1" indent="0">
              <a:defRPr b="0">
                <a:latin typeface="Arial"/>
                <a:ea typeface="Arial"/>
                <a:cs typeface="Arial"/>
                <a:sym typeface="Arial"/>
              </a:defRPr>
            </a:pPr>
            <a:r>
              <a:t>	C  interior of the Earth</a:t>
            </a:r>
          </a:p>
          <a:p>
            <a:pPr marL="457200" lvl="1" indent="0">
              <a:defRPr b="0">
                <a:latin typeface="Arial"/>
                <a:ea typeface="Arial"/>
                <a:cs typeface="Arial"/>
                <a:sym typeface="Arial"/>
              </a:defRPr>
            </a:pPr>
            <a:r>
              <a:t>	D. layers of the ocean</a:t>
            </a:r>
          </a:p>
        </p:txBody>
      </p:sp>
      <p:sp>
        <p:nvSpPr>
          <p:cNvPr id="272" name="Shape 272"/>
          <p:cNvSpPr/>
          <p:nvPr/>
        </p:nvSpPr>
        <p:spPr>
          <a:xfrm rot="10800000">
            <a:off x="2514600" y="1981200"/>
            <a:ext cx="2286000" cy="2743200"/>
          </a:xfrm>
          <a:prstGeom prst="triangle">
            <a:avLst/>
          </a:prstGeom>
          <a:solidFill>
            <a:srgbClr val="C0C0C0"/>
          </a:solidFill>
          <a:ln>
            <a:solidFill>
              <a:srgbClr val="000000"/>
            </a:solidFill>
            <a:miter/>
          </a:ln>
        </p:spPr>
        <p:txBody>
          <a:bodyPr lIns="45719" rIns="45719" anchor="ctr"/>
          <a:lstStyle/>
          <a:p>
            <a:pPr>
              <a:defRPr>
                <a:latin typeface="Arial"/>
                <a:ea typeface="Arial"/>
                <a:cs typeface="Arial"/>
                <a:sym typeface="Arial"/>
              </a:defRPr>
            </a:pPr>
            <a:endParaRPr/>
          </a:p>
        </p:txBody>
      </p:sp>
      <p:grpSp>
        <p:nvGrpSpPr>
          <p:cNvPr id="286" name="Group 286"/>
          <p:cNvGrpSpPr/>
          <p:nvPr/>
        </p:nvGrpSpPr>
        <p:grpSpPr>
          <a:xfrm>
            <a:off x="2514599" y="1219199"/>
            <a:ext cx="4495801" cy="3270832"/>
            <a:chOff x="0" y="0"/>
            <a:chExt cx="4495799" cy="3270830"/>
          </a:xfrm>
        </p:grpSpPr>
        <p:grpSp>
          <p:nvGrpSpPr>
            <p:cNvPr id="278" name="Group 278"/>
            <p:cNvGrpSpPr/>
            <p:nvPr/>
          </p:nvGrpSpPr>
          <p:grpSpPr>
            <a:xfrm>
              <a:off x="0" y="-1"/>
              <a:ext cx="2286001" cy="2900221"/>
              <a:chOff x="0" y="0"/>
              <a:chExt cx="2286000" cy="2900219"/>
            </a:xfrm>
          </p:grpSpPr>
          <p:sp>
            <p:nvSpPr>
              <p:cNvPr id="273" name="Shape 273"/>
              <p:cNvSpPr/>
              <p:nvPr/>
            </p:nvSpPr>
            <p:spPr>
              <a:xfrm rot="5400000">
                <a:off x="762000" y="-762000"/>
                <a:ext cx="762001" cy="2286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C0C0C0"/>
              </a:solidFill>
              <a:ln w="9525" cap="flat">
                <a:solidFill>
                  <a:srgbClr val="000000"/>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276" name="Group 276"/>
              <p:cNvGrpSpPr/>
              <p:nvPr/>
            </p:nvGrpSpPr>
            <p:grpSpPr>
              <a:xfrm>
                <a:off x="494234" y="1460287"/>
                <a:ext cx="1249362" cy="1439933"/>
                <a:chOff x="0" y="0"/>
                <a:chExt cx="1249361" cy="1439931"/>
              </a:xfrm>
            </p:grpSpPr>
            <p:sp>
              <p:nvSpPr>
                <p:cNvPr id="274" name="Shape 274"/>
                <p:cNvSpPr/>
                <p:nvPr/>
              </p:nvSpPr>
              <p:spPr>
                <a:xfrm rot="3803179" flipH="1">
                  <a:off x="436404" y="779722"/>
                  <a:ext cx="381627" cy="676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209" y="4008"/>
                        <a:pt x="21600" y="12399"/>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75" name="Shape 275"/>
                <p:cNvSpPr/>
                <p:nvPr/>
              </p:nvSpPr>
              <p:spPr>
                <a:xfrm rot="3866763" flipH="1">
                  <a:off x="340252" y="-59797"/>
                  <a:ext cx="568857" cy="11128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209" y="4008"/>
                        <a:pt x="21600" y="12399"/>
                        <a:pt x="21600" y="21600"/>
                      </a:cubicBezTo>
                    </a:path>
                  </a:pathLst>
                </a:custGeom>
                <a:noFill/>
                <a:ln w="9525" cap="flat">
                  <a:solidFill>
                    <a:srgbClr val="000000"/>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277" name="Shape 277"/>
              <p:cNvSpPr/>
              <p:nvPr/>
            </p:nvSpPr>
            <p:spPr>
              <a:xfrm>
                <a:off x="0" y="304800"/>
                <a:ext cx="2286001" cy="762000"/>
              </a:xfrm>
              <a:prstGeom prst="ellipse">
                <a:avLst/>
              </a:prstGeom>
              <a:solidFill>
                <a:srgbClr val="C0C0C0"/>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285" name="Group 285"/>
            <p:cNvGrpSpPr/>
            <p:nvPr/>
          </p:nvGrpSpPr>
          <p:grpSpPr>
            <a:xfrm>
              <a:off x="1295400" y="1219199"/>
              <a:ext cx="3200401" cy="2051632"/>
              <a:chOff x="0" y="0"/>
              <a:chExt cx="3200400" cy="2051630"/>
            </a:xfrm>
          </p:grpSpPr>
          <p:sp>
            <p:nvSpPr>
              <p:cNvPr id="279" name="Shape 279"/>
              <p:cNvSpPr/>
              <p:nvPr/>
            </p:nvSpPr>
            <p:spPr>
              <a:xfrm>
                <a:off x="1143000" y="1676400"/>
                <a:ext cx="15240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b="0">
                    <a:latin typeface="Arial"/>
                    <a:ea typeface="Arial"/>
                    <a:cs typeface="Arial"/>
                    <a:sym typeface="Arial"/>
                  </a:defRPr>
                </a:lvl1pPr>
              </a:lstStyle>
              <a:p>
                <a:r>
                  <a:t>inner core</a:t>
                </a:r>
              </a:p>
            </p:txBody>
          </p:sp>
          <p:sp>
            <p:nvSpPr>
              <p:cNvPr id="280" name="Shape 280"/>
              <p:cNvSpPr/>
              <p:nvPr/>
            </p:nvSpPr>
            <p:spPr>
              <a:xfrm>
                <a:off x="1066800" y="898525"/>
                <a:ext cx="15240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b="0">
                    <a:latin typeface="Arial"/>
                    <a:ea typeface="Arial"/>
                    <a:cs typeface="Arial"/>
                    <a:sym typeface="Arial"/>
                  </a:defRPr>
                </a:lvl1pPr>
              </a:lstStyle>
              <a:p>
                <a:r>
                  <a:t>outer core</a:t>
                </a:r>
              </a:p>
            </p:txBody>
          </p:sp>
          <p:sp>
            <p:nvSpPr>
              <p:cNvPr id="281" name="Shape 281"/>
              <p:cNvSpPr/>
              <p:nvPr/>
            </p:nvSpPr>
            <p:spPr>
              <a:xfrm>
                <a:off x="1066800" y="0"/>
                <a:ext cx="21336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b="0">
                    <a:latin typeface="Arial"/>
                    <a:ea typeface="Arial"/>
                    <a:cs typeface="Arial"/>
                    <a:sym typeface="Arial"/>
                  </a:defRPr>
                </a:lvl1pPr>
              </a:lstStyle>
              <a:p>
                <a:r>
                  <a:t>mantle</a:t>
                </a:r>
              </a:p>
            </p:txBody>
          </p:sp>
          <p:sp>
            <p:nvSpPr>
              <p:cNvPr id="282" name="Shape 282"/>
              <p:cNvSpPr/>
              <p:nvPr/>
            </p:nvSpPr>
            <p:spPr>
              <a:xfrm flipH="1">
                <a:off x="0" y="1905000"/>
                <a:ext cx="1143000" cy="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283" name="Shape 283"/>
              <p:cNvSpPr/>
              <p:nvPr/>
            </p:nvSpPr>
            <p:spPr>
              <a:xfrm flipH="1">
                <a:off x="304800" y="1143000"/>
                <a:ext cx="685800" cy="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284" name="Shape 284"/>
              <p:cNvSpPr/>
              <p:nvPr/>
            </p:nvSpPr>
            <p:spPr>
              <a:xfrm flipH="1" flipV="1">
                <a:off x="762000" y="152399"/>
                <a:ext cx="304800" cy="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grpSp>
      <p:sp>
        <p:nvSpPr>
          <p:cNvPr id="287" name="Shape 28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nvSpPr>
        <p:spPr>
          <a:xfrm>
            <a:off x="685800" y="1125537"/>
            <a:ext cx="7315200" cy="75965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a:latin typeface="Arial"/>
                <a:ea typeface="Arial"/>
                <a:cs typeface="Arial"/>
                <a:sym typeface="Arial"/>
              </a:defRPr>
            </a:pPr>
            <a:r>
              <a:rPr dirty="0"/>
              <a:t>2. How is the inner core of the Earth like the crust?</a:t>
            </a:r>
          </a:p>
          <a:p>
            <a:pPr marL="457200" lvl="1" indent="0">
              <a:defRPr b="0">
                <a:latin typeface="Arial"/>
                <a:ea typeface="Arial"/>
                <a:cs typeface="Arial"/>
                <a:sym typeface="Arial"/>
              </a:defRPr>
            </a:pPr>
            <a:endParaRPr dirty="0"/>
          </a:p>
          <a:p>
            <a:pPr marL="457200" lvl="1" indent="0">
              <a:defRPr b="0">
                <a:latin typeface="Arial"/>
                <a:ea typeface="Arial"/>
                <a:cs typeface="Arial"/>
                <a:sym typeface="Arial"/>
              </a:defRPr>
            </a:pPr>
            <a:r>
              <a:rPr dirty="0" smtClean="0"/>
              <a:t>	A.   They are both </a:t>
            </a:r>
            <a:r>
              <a:rPr lang="en-US" dirty="0" smtClean="0"/>
              <a:t>liquids</a:t>
            </a:r>
            <a:r>
              <a:rPr dirty="0" smtClean="0"/>
              <a:t>.</a:t>
            </a:r>
          </a:p>
          <a:p>
            <a:pPr marL="457200" lvl="1" indent="0">
              <a:defRPr b="0">
                <a:latin typeface="Arial"/>
                <a:ea typeface="Arial"/>
                <a:cs typeface="Arial"/>
                <a:sym typeface="Arial"/>
              </a:defRPr>
            </a:pPr>
            <a:r>
              <a:rPr dirty="0"/>
              <a:t>	</a:t>
            </a:r>
            <a:r>
              <a:rPr dirty="0" smtClean="0"/>
              <a:t>B.   They are both </a:t>
            </a:r>
            <a:r>
              <a:rPr lang="en-US" dirty="0" smtClean="0"/>
              <a:t>solids</a:t>
            </a:r>
            <a:r>
              <a:rPr dirty="0" smtClean="0"/>
              <a:t>.</a:t>
            </a:r>
          </a:p>
          <a:p>
            <a:pPr marL="457200" lvl="1" indent="0">
              <a:defRPr b="0">
                <a:latin typeface="Arial"/>
                <a:ea typeface="Arial"/>
                <a:cs typeface="Arial"/>
                <a:sym typeface="Arial"/>
              </a:defRPr>
            </a:pPr>
            <a:r>
              <a:rPr dirty="0" smtClean="0"/>
              <a:t>	C.   They are both </a:t>
            </a:r>
            <a:r>
              <a:rPr lang="en-US" dirty="0" smtClean="0"/>
              <a:t>the same temperature</a:t>
            </a:r>
            <a:r>
              <a:rPr dirty="0" smtClean="0"/>
              <a:t>.</a:t>
            </a:r>
          </a:p>
          <a:p>
            <a:pPr marL="457200" lvl="1" indent="0">
              <a:defRPr b="0">
                <a:latin typeface="Arial"/>
                <a:ea typeface="Arial"/>
                <a:cs typeface="Arial"/>
                <a:sym typeface="Arial"/>
              </a:defRPr>
            </a:pPr>
            <a:r>
              <a:rPr dirty="0"/>
              <a:t>	D.   They are both the same thickness.</a:t>
            </a:r>
          </a:p>
          <a:p>
            <a:pPr marL="457200" lvl="1" indent="0">
              <a:defRPr b="0">
                <a:latin typeface="Arial"/>
                <a:ea typeface="Arial"/>
                <a:cs typeface="Arial"/>
                <a:sym typeface="Arial"/>
              </a:defRPr>
            </a:pPr>
            <a:endParaRPr dirty="0"/>
          </a:p>
          <a:p>
            <a:pPr marL="457200" lvl="1" indent="0">
              <a:defRPr b="0">
                <a:latin typeface="Arial"/>
                <a:ea typeface="Arial"/>
                <a:cs typeface="Arial"/>
                <a:sym typeface="Arial"/>
              </a:defRPr>
            </a:pPr>
            <a:endParaRPr dirty="0"/>
          </a:p>
          <a:p>
            <a:pPr marL="457200" lvl="1" indent="0">
              <a:defRPr b="0">
                <a:latin typeface="Arial"/>
                <a:ea typeface="Arial"/>
                <a:cs typeface="Arial"/>
                <a:sym typeface="Arial"/>
              </a:defRPr>
            </a:pPr>
            <a:r>
              <a:rPr dirty="0"/>
              <a:t>3. The theories of Plate Tectonics and Continental Drift both described</a:t>
            </a:r>
          </a:p>
          <a:p>
            <a:pPr marL="457200" lvl="1" indent="0">
              <a:defRPr b="0">
                <a:latin typeface="Arial"/>
                <a:ea typeface="Arial"/>
                <a:cs typeface="Arial"/>
                <a:sym typeface="Arial"/>
              </a:defRPr>
            </a:pPr>
            <a:endParaRPr dirty="0"/>
          </a:p>
          <a:p>
            <a:pPr marL="1371600" lvl="2" indent="-457200">
              <a:buSzPct val="100000"/>
              <a:buAutoNum type="alphaUcPeriod"/>
              <a:defRPr b="0">
                <a:latin typeface="Arial"/>
                <a:ea typeface="Arial"/>
                <a:cs typeface="Arial"/>
                <a:sym typeface="Arial"/>
              </a:defRPr>
            </a:pPr>
            <a:r>
              <a:rPr dirty="0"/>
              <a:t>layers of the Earth</a:t>
            </a:r>
          </a:p>
          <a:p>
            <a:pPr marL="1371600" lvl="2" indent="-457200">
              <a:buSzPct val="100000"/>
              <a:buAutoNum type="alphaUcPeriod"/>
              <a:defRPr b="0">
                <a:latin typeface="Arial"/>
                <a:ea typeface="Arial"/>
                <a:cs typeface="Arial"/>
                <a:sym typeface="Arial"/>
              </a:defRPr>
            </a:pPr>
            <a:r>
              <a:rPr dirty="0"/>
              <a:t>how oceans formed</a:t>
            </a:r>
          </a:p>
          <a:p>
            <a:pPr marL="1371600" lvl="2" indent="-457200">
              <a:buSzPct val="100000"/>
              <a:buAutoNum type="alphaUcPeriod"/>
              <a:defRPr b="0">
                <a:latin typeface="Arial"/>
                <a:ea typeface="Arial"/>
                <a:cs typeface="Arial"/>
                <a:sym typeface="Arial"/>
              </a:defRPr>
            </a:pPr>
            <a:r>
              <a:rPr dirty="0"/>
              <a:t>why the surface of the Earth changes</a:t>
            </a:r>
          </a:p>
          <a:p>
            <a:pPr marL="1371600" lvl="2" indent="-457200">
              <a:buSzPct val="100000"/>
              <a:buAutoNum type="alphaUcPeriod"/>
              <a:defRPr b="0">
                <a:latin typeface="Arial"/>
                <a:ea typeface="Arial"/>
                <a:cs typeface="Arial"/>
                <a:sym typeface="Arial"/>
              </a:defRPr>
            </a:pPr>
            <a:r>
              <a:rPr lang="en-US" dirty="0"/>
              <a:t>h</a:t>
            </a:r>
            <a:r>
              <a:rPr lang="en-US" dirty="0" smtClean="0"/>
              <a:t>ow minerals move through the rock cycle</a:t>
            </a:r>
            <a:endParaRPr dirty="0"/>
          </a:p>
          <a:p>
            <a:pPr marL="457200" lvl="1" indent="0">
              <a:defRPr b="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p:txBody>
      </p:sp>
      <p:sp>
        <p:nvSpPr>
          <p:cNvPr id="292" name="Shape 292"/>
          <p:cNvSpPr/>
          <p:nvPr/>
        </p:nvSpPr>
        <p:spPr>
          <a:xfrm>
            <a:off x="990600" y="2286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293" name="Shape 293"/>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p:nvPr/>
        </p:nvSpPr>
        <p:spPr>
          <a:xfrm>
            <a:off x="123825" y="4021310"/>
            <a:ext cx="8915400" cy="25545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42950" lvl="1" indent="-285750">
              <a:defRPr b="0">
                <a:latin typeface="Arial"/>
                <a:ea typeface="Arial"/>
                <a:cs typeface="Arial"/>
                <a:sym typeface="Arial"/>
              </a:defRPr>
            </a:pPr>
            <a:r>
              <a:rPr dirty="0"/>
              <a:t>4. In the picture above the dotted lines show some boundaries that exist on the surface of the Earth.  Which of the following </a:t>
            </a:r>
            <a:r>
              <a:rPr u="sng" dirty="0"/>
              <a:t>best</a:t>
            </a:r>
            <a:r>
              <a:rPr dirty="0"/>
              <a:t> describes what the boundaries </a:t>
            </a:r>
            <a:r>
              <a:rPr dirty="0" smtClean="0"/>
              <a:t>represent</a:t>
            </a:r>
            <a:r>
              <a:rPr lang="en-US" dirty="0" smtClean="0"/>
              <a:t>?</a:t>
            </a:r>
          </a:p>
          <a:p>
            <a:pPr marL="742950" lvl="1" indent="-285750">
              <a:defRPr b="0">
                <a:latin typeface="Arial"/>
                <a:ea typeface="Arial"/>
                <a:cs typeface="Arial"/>
                <a:sym typeface="Arial"/>
              </a:defRPr>
            </a:pPr>
            <a:endParaRPr dirty="0"/>
          </a:p>
          <a:p>
            <a:pPr lvl="1">
              <a:defRPr b="0">
                <a:latin typeface="Arial"/>
                <a:ea typeface="Arial"/>
                <a:cs typeface="Arial"/>
                <a:sym typeface="Arial"/>
              </a:defRPr>
            </a:pPr>
            <a:r>
              <a:rPr dirty="0"/>
              <a:t>	A.   The edges of the continents</a:t>
            </a:r>
          </a:p>
          <a:p>
            <a:pPr lvl="1">
              <a:defRPr b="0">
                <a:latin typeface="Arial"/>
                <a:ea typeface="Arial"/>
                <a:cs typeface="Arial"/>
                <a:sym typeface="Arial"/>
              </a:defRPr>
            </a:pPr>
            <a:r>
              <a:rPr dirty="0"/>
              <a:t>	B.   The widths of the oceans</a:t>
            </a:r>
          </a:p>
          <a:p>
            <a:pPr lvl="1">
              <a:defRPr b="0">
                <a:latin typeface="Arial"/>
                <a:ea typeface="Arial"/>
                <a:cs typeface="Arial"/>
                <a:sym typeface="Arial"/>
              </a:defRPr>
            </a:pPr>
            <a:r>
              <a:rPr dirty="0"/>
              <a:t>	C.   The edges of tectonic plates</a:t>
            </a:r>
          </a:p>
          <a:p>
            <a:pPr lvl="1">
              <a:defRPr b="0">
                <a:latin typeface="Arial"/>
                <a:ea typeface="Arial"/>
                <a:cs typeface="Arial"/>
                <a:sym typeface="Arial"/>
              </a:defRPr>
            </a:pPr>
            <a:r>
              <a:rPr dirty="0"/>
              <a:t>	D.   The layers of the Earth</a:t>
            </a:r>
          </a:p>
        </p:txBody>
      </p:sp>
      <p:pic>
        <p:nvPicPr>
          <p:cNvPr id="298" name="image12.png" descr="Tectonic plates-2"/>
          <p:cNvPicPr>
            <a:picLocks noChangeAspect="1"/>
          </p:cNvPicPr>
          <p:nvPr/>
        </p:nvPicPr>
        <p:blipFill>
          <a:blip r:embed="rId3">
            <a:extLst/>
          </a:blip>
          <a:stretch>
            <a:fillRect/>
          </a:stretch>
        </p:blipFill>
        <p:spPr>
          <a:xfrm>
            <a:off x="1600200" y="727217"/>
            <a:ext cx="5287989" cy="3216590"/>
          </a:xfrm>
          <a:prstGeom prst="rect">
            <a:avLst/>
          </a:prstGeom>
          <a:ln w="12700">
            <a:miter lim="400000"/>
          </a:ln>
        </p:spPr>
      </p:pic>
      <p:sp>
        <p:nvSpPr>
          <p:cNvPr id="299" name="Shape 299"/>
          <p:cNvSpPr/>
          <p:nvPr/>
        </p:nvSpPr>
        <p:spPr>
          <a:xfrm>
            <a:off x="1228774" y="76200"/>
            <a:ext cx="73152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300" name="Shape 300"/>
          <p:cNvSpPr/>
          <p:nvPr/>
        </p:nvSpPr>
        <p:spPr>
          <a:xfrm rot="5400000">
            <a:off x="5091126" y="2560650"/>
            <a:ext cx="3960814" cy="3666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1000" b="0">
                <a:latin typeface="Arial"/>
                <a:ea typeface="Arial"/>
                <a:cs typeface="Arial"/>
                <a:sym typeface="Arial"/>
              </a:defRPr>
            </a:lvl1pPr>
          </a:lstStyle>
          <a:p>
            <a:r>
              <a:t/>
            </a:r>
            <a:br/>
            <a:endParaRPr/>
          </a:p>
        </p:txBody>
      </p:sp>
      <p:sp>
        <p:nvSpPr>
          <p:cNvPr id="301" name="Shape 301"/>
          <p:cNvSpPr/>
          <p:nvPr/>
        </p:nvSpPr>
        <p:spPr>
          <a:xfrm>
            <a:off x="3557640" y="6536452"/>
            <a:ext cx="2403862"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dirty="0" smtClean="0"/>
              <a:t>Inc</a:t>
            </a:r>
            <a:r>
              <a:rPr lang="en-US" dirty="0" smtClean="0"/>
              <a:t>.</a:t>
            </a:r>
            <a:r>
              <a:rPr dirty="0" smtClean="0"/>
              <a:t> </a:t>
            </a:r>
            <a:r>
              <a:rPr dirty="0"/>
              <a:t>© 2016</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 name="Table 305"/>
          <p:cNvGraphicFramePr/>
          <p:nvPr/>
        </p:nvGraphicFramePr>
        <p:xfrm>
          <a:off x="152400" y="914400"/>
          <a:ext cx="8763000" cy="2120901"/>
        </p:xfrm>
        <a:graphic>
          <a:graphicData uri="http://schemas.openxmlformats.org/drawingml/2006/table">
            <a:tbl>
              <a:tblPr>
                <a:tableStyleId>{4C3C2611-4C71-4FC5-86AE-919BDF0F9419}</a:tableStyleId>
              </a:tblPr>
              <a:tblGrid>
                <a:gridCol w="766763"/>
                <a:gridCol w="4162425"/>
                <a:gridCol w="3833812"/>
              </a:tblGrid>
              <a:tr h="379413">
                <a:tc>
                  <a:txBody>
                    <a:bodyPr/>
                    <a:lstStyle/>
                    <a:p>
                      <a:pPr algn="ctr">
                        <a:spcBef>
                          <a:spcPts val="400"/>
                        </a:spcBef>
                        <a:defRPr sz="1800"/>
                      </a:pPr>
                      <a:r>
                        <a:rPr b="1">
                          <a:latin typeface="Arial"/>
                          <a:ea typeface="Arial"/>
                          <a:cs typeface="Arial"/>
                          <a:sym typeface="Arial"/>
                        </a:rPr>
                        <a:t>Year</a:t>
                      </a:r>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a:spcBef>
                          <a:spcPts val="400"/>
                        </a:spcBef>
                        <a:defRPr sz="1800"/>
                      </a:pPr>
                      <a:r>
                        <a:rPr b="1">
                          <a:latin typeface="Arial"/>
                          <a:ea typeface="Arial"/>
                          <a:cs typeface="Arial"/>
                          <a:sym typeface="Arial"/>
                        </a:rPr>
                        <a:t>Juan de Fuca Plate</a:t>
                      </a:r>
                    </a:p>
                  </a:txBody>
                  <a:tcPr marL="45720" marR="4572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a:spcBef>
                          <a:spcPts val="400"/>
                        </a:spcBef>
                        <a:defRPr sz="1800"/>
                      </a:pPr>
                      <a:r>
                        <a:rPr b="1">
                          <a:latin typeface="Arial"/>
                          <a:ea typeface="Arial"/>
                          <a:cs typeface="Arial"/>
                          <a:sym typeface="Arial"/>
                        </a:rPr>
                        <a:t>North American Plate</a:t>
                      </a: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579438">
                <a:tc>
                  <a:txBody>
                    <a:bodyPr/>
                    <a:lstStyle/>
                    <a:p>
                      <a:pPr algn="l">
                        <a:spcBef>
                          <a:spcPts val="300"/>
                        </a:spcBef>
                        <a:defRPr sz="1800"/>
                      </a:pPr>
                      <a:r>
                        <a:rPr sz="1600" b="1">
                          <a:latin typeface="Arial"/>
                          <a:ea typeface="Arial"/>
                          <a:cs typeface="Arial"/>
                          <a:sym typeface="Arial"/>
                        </a:rPr>
                        <a:t>1</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300"/>
                        </a:spcBef>
                        <a:defRPr sz="1800"/>
                      </a:pPr>
                      <a:r>
                        <a:rPr sz="1600" b="1">
                          <a:latin typeface="Arial"/>
                          <a:ea typeface="Arial"/>
                          <a:cs typeface="Arial"/>
                          <a:sym typeface="Arial"/>
                        </a:rPr>
                        <a:t>Moved 2 cm toward North American Plate</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300"/>
                        </a:spcBef>
                        <a:defRPr sz="1800"/>
                      </a:pPr>
                      <a:r>
                        <a:rPr sz="1600" b="1">
                          <a:latin typeface="Arial"/>
                          <a:ea typeface="Arial"/>
                          <a:cs typeface="Arial"/>
                          <a:sym typeface="Arial"/>
                        </a:rPr>
                        <a:t>Moved 2 cm toward Juan de Fuca Plate</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81025">
                <a:tc>
                  <a:txBody>
                    <a:bodyPr/>
                    <a:lstStyle/>
                    <a:p>
                      <a:pPr algn="l">
                        <a:spcBef>
                          <a:spcPts val="300"/>
                        </a:spcBef>
                        <a:defRPr sz="1800"/>
                      </a:pPr>
                      <a:r>
                        <a:rPr sz="1600" b="1">
                          <a:latin typeface="Arial"/>
                          <a:ea typeface="Arial"/>
                          <a:cs typeface="Arial"/>
                          <a:sym typeface="Arial"/>
                        </a:rPr>
                        <a:t>2</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300"/>
                        </a:spcBef>
                        <a:defRPr sz="1800"/>
                      </a:pPr>
                      <a:r>
                        <a:rPr sz="1600" b="1">
                          <a:latin typeface="Arial"/>
                          <a:ea typeface="Arial"/>
                          <a:cs typeface="Arial"/>
                          <a:sym typeface="Arial"/>
                        </a:rPr>
                        <a:t>Moved 2 cm toward North American Plate</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300"/>
                        </a:spcBef>
                        <a:defRPr sz="1800"/>
                      </a:pPr>
                      <a:r>
                        <a:rPr sz="1600" b="1">
                          <a:latin typeface="Arial"/>
                          <a:ea typeface="Arial"/>
                          <a:cs typeface="Arial"/>
                          <a:sym typeface="Arial"/>
                        </a:rPr>
                        <a:t>Moved 2 cm toward Juan de Fuca Plate</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81025">
                <a:tc>
                  <a:txBody>
                    <a:bodyPr/>
                    <a:lstStyle/>
                    <a:p>
                      <a:pPr algn="l">
                        <a:spcBef>
                          <a:spcPts val="300"/>
                        </a:spcBef>
                        <a:defRPr sz="1800"/>
                      </a:pPr>
                      <a:r>
                        <a:rPr sz="1600" b="1">
                          <a:latin typeface="Arial"/>
                          <a:ea typeface="Arial"/>
                          <a:cs typeface="Arial"/>
                          <a:sym typeface="Arial"/>
                        </a:rPr>
                        <a:t>3</a:t>
                      </a: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300"/>
                        </a:spcBef>
                        <a:defRPr sz="1800"/>
                      </a:pPr>
                      <a:r>
                        <a:rPr sz="1600" b="1">
                          <a:latin typeface="Arial"/>
                          <a:ea typeface="Arial"/>
                          <a:cs typeface="Arial"/>
                          <a:sym typeface="Arial"/>
                        </a:rPr>
                        <a:t>Moved 2 cm toward North American Plate</a:t>
                      </a: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300"/>
                        </a:spcBef>
                        <a:defRPr sz="1800"/>
                      </a:pPr>
                      <a:r>
                        <a:rPr sz="1600" b="1" dirty="0">
                          <a:latin typeface="Arial"/>
                          <a:ea typeface="Arial"/>
                          <a:cs typeface="Arial"/>
                          <a:sym typeface="Arial"/>
                        </a:rPr>
                        <a:t>Moved 2 cm toward Juan de Fuca Plate</a:t>
                      </a:r>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306" name="Shape 306"/>
          <p:cNvSpPr/>
          <p:nvPr/>
        </p:nvSpPr>
        <p:spPr>
          <a:xfrm>
            <a:off x="76200" y="3124200"/>
            <a:ext cx="3581400" cy="40997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defRPr b="0">
                <a:latin typeface="Arial"/>
                <a:ea typeface="Arial"/>
                <a:cs typeface="Arial"/>
                <a:sym typeface="Arial"/>
              </a:defRPr>
            </a:pPr>
            <a:r>
              <a:rPr dirty="0"/>
              <a:t>5. The table above shows the movement of two plates near the coast of California over 3 years. </a:t>
            </a:r>
          </a:p>
          <a:p>
            <a:pPr>
              <a:spcBef>
                <a:spcPts val="1000"/>
              </a:spcBef>
              <a:defRPr b="0">
                <a:latin typeface="Arial"/>
                <a:ea typeface="Arial"/>
                <a:cs typeface="Arial"/>
                <a:sym typeface="Arial"/>
              </a:defRPr>
            </a:pPr>
            <a:r>
              <a:rPr dirty="0"/>
              <a:t>What type of boundary exists between the two plates?</a:t>
            </a:r>
          </a:p>
          <a:p>
            <a:pPr>
              <a:spcBef>
                <a:spcPts val="1000"/>
              </a:spcBef>
              <a:defRPr b="0">
                <a:latin typeface="Arial"/>
                <a:ea typeface="Arial"/>
                <a:cs typeface="Arial"/>
                <a:sym typeface="Arial"/>
              </a:defRPr>
            </a:pPr>
            <a:r>
              <a:rPr dirty="0"/>
              <a:t>   A. Divergent boundary</a:t>
            </a:r>
          </a:p>
          <a:p>
            <a:pPr>
              <a:spcBef>
                <a:spcPts val="1000"/>
              </a:spcBef>
              <a:defRPr b="0">
                <a:latin typeface="Arial"/>
                <a:ea typeface="Arial"/>
                <a:cs typeface="Arial"/>
                <a:sym typeface="Arial"/>
              </a:defRPr>
            </a:pPr>
            <a:r>
              <a:rPr dirty="0"/>
              <a:t>   B. Convergent boundary</a:t>
            </a:r>
          </a:p>
          <a:p>
            <a:pPr>
              <a:spcBef>
                <a:spcPts val="1000"/>
              </a:spcBef>
              <a:defRPr b="0">
                <a:latin typeface="Arial"/>
                <a:ea typeface="Arial"/>
                <a:cs typeface="Arial"/>
                <a:sym typeface="Arial"/>
              </a:defRPr>
            </a:pPr>
            <a:r>
              <a:rPr dirty="0"/>
              <a:t>   C. Transform boundary</a:t>
            </a:r>
          </a:p>
          <a:p>
            <a:pPr>
              <a:spcBef>
                <a:spcPts val="1200"/>
              </a:spcBef>
              <a:defRPr sz="1800">
                <a:latin typeface="Arial"/>
                <a:ea typeface="Arial"/>
                <a:cs typeface="Arial"/>
                <a:sym typeface="Arial"/>
              </a:defRPr>
            </a:pPr>
            <a:endParaRPr dirty="0"/>
          </a:p>
        </p:txBody>
      </p:sp>
      <p:grpSp>
        <p:nvGrpSpPr>
          <p:cNvPr id="316" name="Group 316"/>
          <p:cNvGrpSpPr/>
          <p:nvPr/>
        </p:nvGrpSpPr>
        <p:grpSpPr>
          <a:xfrm>
            <a:off x="3648075" y="3186112"/>
            <a:ext cx="5219700" cy="3061512"/>
            <a:chOff x="0" y="0"/>
            <a:chExt cx="5715000" cy="3233736"/>
          </a:xfrm>
        </p:grpSpPr>
        <p:grpSp>
          <p:nvGrpSpPr>
            <p:cNvPr id="310" name="Group 310"/>
            <p:cNvGrpSpPr/>
            <p:nvPr/>
          </p:nvGrpSpPr>
          <p:grpSpPr>
            <a:xfrm>
              <a:off x="0" y="457199"/>
              <a:ext cx="5715000" cy="2776538"/>
              <a:chOff x="0" y="0"/>
              <a:chExt cx="5715000" cy="2776536"/>
            </a:xfrm>
          </p:grpSpPr>
          <p:pic>
            <p:nvPicPr>
              <p:cNvPr id="307" name="image13.png" descr="world map"/>
              <p:cNvPicPr>
                <a:picLocks noChangeAspect="1"/>
              </p:cNvPicPr>
              <p:nvPr/>
            </p:nvPicPr>
            <p:blipFill>
              <a:blip r:embed="rId3">
                <a:extLst/>
              </a:blip>
              <a:stretch>
                <a:fillRect/>
              </a:stretch>
            </p:blipFill>
            <p:spPr>
              <a:xfrm>
                <a:off x="0" y="0"/>
                <a:ext cx="5715000" cy="2776537"/>
              </a:xfrm>
              <a:prstGeom prst="rect">
                <a:avLst/>
              </a:prstGeom>
              <a:ln w="12700" cap="flat">
                <a:noFill/>
                <a:miter lim="400000"/>
              </a:ln>
              <a:effectLst/>
            </p:spPr>
          </p:pic>
          <p:sp>
            <p:nvSpPr>
              <p:cNvPr id="308" name="Shape 308"/>
              <p:cNvSpPr/>
              <p:nvPr/>
            </p:nvSpPr>
            <p:spPr>
              <a:xfrm>
                <a:off x="200025" y="92075"/>
                <a:ext cx="2655888" cy="1100937"/>
              </a:xfrm>
              <a:custGeom>
                <a:avLst/>
                <a:gdLst/>
                <a:ahLst/>
                <a:cxnLst>
                  <a:cxn ang="0">
                    <a:pos x="wd2" y="hd2"/>
                  </a:cxn>
                  <a:cxn ang="5400000">
                    <a:pos x="wd2" y="hd2"/>
                  </a:cxn>
                  <a:cxn ang="10800000">
                    <a:pos x="wd2" y="hd2"/>
                  </a:cxn>
                  <a:cxn ang="16200000">
                    <a:pos x="wd2" y="hd2"/>
                  </a:cxn>
                </a:cxnLst>
                <a:rect l="0" t="0" r="r" b="b"/>
                <a:pathLst>
                  <a:path w="21600" h="20548" extrusionOk="0">
                    <a:moveTo>
                      <a:pt x="0" y="14607"/>
                    </a:moveTo>
                    <a:cubicBezTo>
                      <a:pt x="465" y="14252"/>
                      <a:pt x="878" y="14163"/>
                      <a:pt x="1291" y="13541"/>
                    </a:cubicBezTo>
                    <a:cubicBezTo>
                      <a:pt x="1640" y="11022"/>
                      <a:pt x="1756" y="11674"/>
                      <a:pt x="3060" y="11378"/>
                    </a:cubicBezTo>
                    <a:cubicBezTo>
                      <a:pt x="3473" y="11052"/>
                      <a:pt x="3835" y="10578"/>
                      <a:pt x="4248" y="10281"/>
                    </a:cubicBezTo>
                    <a:cubicBezTo>
                      <a:pt x="4519" y="8385"/>
                      <a:pt x="5423" y="9452"/>
                      <a:pt x="6133" y="8919"/>
                    </a:cubicBezTo>
                    <a:cubicBezTo>
                      <a:pt x="6559" y="9926"/>
                      <a:pt x="6313" y="10341"/>
                      <a:pt x="6016" y="11378"/>
                    </a:cubicBezTo>
                    <a:cubicBezTo>
                      <a:pt x="6055" y="11911"/>
                      <a:pt x="6081" y="12444"/>
                      <a:pt x="6133" y="12978"/>
                    </a:cubicBezTo>
                    <a:cubicBezTo>
                      <a:pt x="6197" y="13541"/>
                      <a:pt x="6326" y="14044"/>
                      <a:pt x="6365" y="14607"/>
                    </a:cubicBezTo>
                    <a:cubicBezTo>
                      <a:pt x="6404" y="15141"/>
                      <a:pt x="6365" y="15763"/>
                      <a:pt x="6494" y="16237"/>
                    </a:cubicBezTo>
                    <a:cubicBezTo>
                      <a:pt x="6585" y="16563"/>
                      <a:pt x="6817" y="16563"/>
                      <a:pt x="6959" y="16770"/>
                    </a:cubicBezTo>
                    <a:cubicBezTo>
                      <a:pt x="7204" y="17096"/>
                      <a:pt x="7437" y="17511"/>
                      <a:pt x="7669" y="17867"/>
                    </a:cubicBezTo>
                    <a:cubicBezTo>
                      <a:pt x="7876" y="18193"/>
                      <a:pt x="8147" y="18222"/>
                      <a:pt x="8379" y="18400"/>
                    </a:cubicBezTo>
                    <a:cubicBezTo>
                      <a:pt x="8495" y="18489"/>
                      <a:pt x="8728" y="18667"/>
                      <a:pt x="8728" y="18667"/>
                    </a:cubicBezTo>
                    <a:cubicBezTo>
                      <a:pt x="9141" y="21600"/>
                      <a:pt x="8857" y="20296"/>
                      <a:pt x="11090" y="20030"/>
                    </a:cubicBezTo>
                    <a:cubicBezTo>
                      <a:pt x="11426" y="18874"/>
                      <a:pt x="11542" y="18133"/>
                      <a:pt x="10858" y="17600"/>
                    </a:cubicBezTo>
                    <a:cubicBezTo>
                      <a:pt x="10819" y="17333"/>
                      <a:pt x="10690" y="17037"/>
                      <a:pt x="10742" y="16770"/>
                    </a:cubicBezTo>
                    <a:cubicBezTo>
                      <a:pt x="10794" y="16504"/>
                      <a:pt x="10974" y="16563"/>
                      <a:pt x="11090" y="16504"/>
                    </a:cubicBezTo>
                    <a:cubicBezTo>
                      <a:pt x="11323" y="16385"/>
                      <a:pt x="11568" y="16326"/>
                      <a:pt x="11801" y="16237"/>
                    </a:cubicBezTo>
                    <a:cubicBezTo>
                      <a:pt x="11917" y="16148"/>
                      <a:pt x="12046" y="16119"/>
                      <a:pt x="12149" y="15970"/>
                    </a:cubicBezTo>
                    <a:cubicBezTo>
                      <a:pt x="12252" y="15852"/>
                      <a:pt x="12278" y="15467"/>
                      <a:pt x="12395" y="15437"/>
                    </a:cubicBezTo>
                    <a:cubicBezTo>
                      <a:pt x="13608" y="15200"/>
                      <a:pt x="14835" y="15259"/>
                      <a:pt x="16048" y="15170"/>
                    </a:cubicBezTo>
                    <a:cubicBezTo>
                      <a:pt x="16461" y="14844"/>
                      <a:pt x="16823" y="14370"/>
                      <a:pt x="17236" y="14074"/>
                    </a:cubicBezTo>
                    <a:cubicBezTo>
                      <a:pt x="17830" y="13156"/>
                      <a:pt x="17546" y="12859"/>
                      <a:pt x="18295" y="12444"/>
                    </a:cubicBezTo>
                    <a:cubicBezTo>
                      <a:pt x="18553" y="10667"/>
                      <a:pt x="18630" y="9304"/>
                      <a:pt x="19470" y="8652"/>
                    </a:cubicBezTo>
                    <a:cubicBezTo>
                      <a:pt x="19741" y="7793"/>
                      <a:pt x="19857" y="6904"/>
                      <a:pt x="20064" y="5956"/>
                    </a:cubicBezTo>
                    <a:cubicBezTo>
                      <a:pt x="20180" y="3496"/>
                      <a:pt x="20025" y="3348"/>
                      <a:pt x="20890" y="2696"/>
                    </a:cubicBezTo>
                    <a:cubicBezTo>
                      <a:pt x="21135" y="1007"/>
                      <a:pt x="21109" y="1126"/>
                      <a:pt x="21600" y="0"/>
                    </a:cubicBezTo>
                  </a:path>
                </a:pathLst>
              </a:custGeom>
              <a:noFill/>
              <a:ln w="19050" cap="flat">
                <a:solidFill>
                  <a:srgbClr val="000000"/>
                </a:solidFill>
                <a:prstDash val="dash"/>
                <a:round/>
              </a:ln>
              <a:effectLst/>
            </p:spPr>
            <p:txBody>
              <a:bodyPr wrap="square" lIns="45719" tIns="45719" rIns="45719" bIns="45719" numCol="1" anchor="t">
                <a:noAutofit/>
              </a:bodyPr>
              <a:lstStyle/>
              <a:p>
                <a:pPr>
                  <a:defRPr>
                    <a:latin typeface="Arial"/>
                    <a:ea typeface="Arial"/>
                    <a:cs typeface="Arial"/>
                    <a:sym typeface="Arial"/>
                  </a:defRPr>
                </a:pPr>
                <a:endParaRPr/>
              </a:p>
            </p:txBody>
          </p:sp>
          <p:sp>
            <p:nvSpPr>
              <p:cNvPr id="309" name="Shape 309"/>
              <p:cNvSpPr/>
              <p:nvPr/>
            </p:nvSpPr>
            <p:spPr>
              <a:xfrm>
                <a:off x="804900" y="719137"/>
                <a:ext cx="261901" cy="395070"/>
              </a:xfrm>
              <a:custGeom>
                <a:avLst/>
                <a:gdLst/>
                <a:ahLst/>
                <a:cxnLst>
                  <a:cxn ang="0">
                    <a:pos x="wd2" y="hd2"/>
                  </a:cxn>
                  <a:cxn ang="5400000">
                    <a:pos x="wd2" y="hd2"/>
                  </a:cxn>
                  <a:cxn ang="10800000">
                    <a:pos x="wd2" y="hd2"/>
                  </a:cxn>
                  <a:cxn ang="16200000">
                    <a:pos x="wd2" y="hd2"/>
                  </a:cxn>
                </a:cxnLst>
                <a:rect l="0" t="0" r="r" b="b"/>
                <a:pathLst>
                  <a:path w="17383" h="20133" extrusionOk="0">
                    <a:moveTo>
                      <a:pt x="14433" y="5178"/>
                    </a:moveTo>
                    <a:cubicBezTo>
                      <a:pt x="13168" y="2184"/>
                      <a:pt x="12642" y="971"/>
                      <a:pt x="8638" y="0"/>
                    </a:cubicBezTo>
                    <a:cubicBezTo>
                      <a:pt x="-529" y="2346"/>
                      <a:pt x="-4217" y="2508"/>
                      <a:pt x="6741" y="19173"/>
                    </a:cubicBezTo>
                    <a:cubicBezTo>
                      <a:pt x="8322" y="21600"/>
                      <a:pt x="13801" y="18688"/>
                      <a:pt x="17383" y="18445"/>
                    </a:cubicBezTo>
                    <a:cubicBezTo>
                      <a:pt x="17067" y="16261"/>
                      <a:pt x="16751" y="13996"/>
                      <a:pt x="16329" y="11811"/>
                    </a:cubicBezTo>
                    <a:cubicBezTo>
                      <a:pt x="15803" y="9465"/>
                      <a:pt x="14433" y="7524"/>
                      <a:pt x="14433" y="5178"/>
                    </a:cubicBezTo>
                    <a:close/>
                  </a:path>
                </a:pathLst>
              </a:custGeom>
              <a:noFill/>
              <a:ln w="19050" cap="flat">
                <a:solidFill>
                  <a:srgbClr val="000000"/>
                </a:solidFill>
                <a:prstDash val="dash"/>
                <a:round/>
              </a:ln>
              <a:effectLst/>
            </p:spPr>
            <p:txBody>
              <a:bodyPr wrap="square" lIns="45719" tIns="45719" rIns="45719" bIns="45719" numCol="1" anchor="t">
                <a:noAutofit/>
              </a:bodyPr>
              <a:lstStyle/>
              <a:p>
                <a:pPr>
                  <a:defRPr>
                    <a:latin typeface="Arial"/>
                    <a:ea typeface="Arial"/>
                    <a:cs typeface="Arial"/>
                    <a:sym typeface="Arial"/>
                  </a:defRPr>
                </a:pPr>
                <a:endParaRPr/>
              </a:p>
            </p:txBody>
          </p:sp>
        </p:grpSp>
        <p:grpSp>
          <p:nvGrpSpPr>
            <p:cNvPr id="315" name="Group 315"/>
            <p:cNvGrpSpPr/>
            <p:nvPr/>
          </p:nvGrpSpPr>
          <p:grpSpPr>
            <a:xfrm>
              <a:off x="304800" y="-1"/>
              <a:ext cx="3352800" cy="2323168"/>
              <a:chOff x="0" y="0"/>
              <a:chExt cx="3352800" cy="2323166"/>
            </a:xfrm>
          </p:grpSpPr>
          <p:sp>
            <p:nvSpPr>
              <p:cNvPr id="311" name="Shape 311"/>
              <p:cNvSpPr/>
              <p:nvPr/>
            </p:nvSpPr>
            <p:spPr>
              <a:xfrm>
                <a:off x="0" y="1781174"/>
                <a:ext cx="1143000" cy="541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b="0">
                    <a:latin typeface="Arial"/>
                    <a:ea typeface="Arial"/>
                    <a:cs typeface="Arial"/>
                    <a:sym typeface="Arial"/>
                  </a:defRPr>
                </a:lvl1pPr>
              </a:lstStyle>
              <a:p>
                <a:r>
                  <a:t>Juan de Fuca plate</a:t>
                </a:r>
              </a:p>
            </p:txBody>
          </p:sp>
          <p:sp>
            <p:nvSpPr>
              <p:cNvPr id="312" name="Shape 312"/>
              <p:cNvSpPr/>
              <p:nvPr/>
            </p:nvSpPr>
            <p:spPr>
              <a:xfrm flipV="1">
                <a:off x="304799" y="1524000"/>
                <a:ext cx="228601" cy="3048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13" name="Shape 313"/>
              <p:cNvSpPr/>
              <p:nvPr/>
            </p:nvSpPr>
            <p:spPr>
              <a:xfrm>
                <a:off x="1066800" y="0"/>
                <a:ext cx="22860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b="0">
                    <a:latin typeface="Arial"/>
                    <a:ea typeface="Arial"/>
                    <a:cs typeface="Arial"/>
                    <a:sym typeface="Arial"/>
                  </a:defRPr>
                </a:lvl1pPr>
              </a:lstStyle>
              <a:p>
                <a:r>
                  <a:t>North American Plate</a:t>
                </a:r>
              </a:p>
            </p:txBody>
          </p:sp>
          <p:sp>
            <p:nvSpPr>
              <p:cNvPr id="314" name="Shape 314"/>
              <p:cNvSpPr/>
              <p:nvPr/>
            </p:nvSpPr>
            <p:spPr>
              <a:xfrm>
                <a:off x="1981200" y="380999"/>
                <a:ext cx="1" cy="6858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grpSp>
      <p:sp>
        <p:nvSpPr>
          <p:cNvPr id="317" name="Shape 317"/>
          <p:cNvSpPr/>
          <p:nvPr/>
        </p:nvSpPr>
        <p:spPr>
          <a:xfrm>
            <a:off x="762000" y="152400"/>
            <a:ext cx="74676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318" name="Shape 318"/>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323" name="Shape 323"/>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324"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325" name="Shape 325"/>
          <p:cNvSpPr/>
          <p:nvPr/>
        </p:nvSpPr>
        <p:spPr>
          <a:xfrm>
            <a:off x="2819400" y="3581400"/>
            <a:ext cx="6477000" cy="20491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The Lithosphere, Asthenosphere and Tectonic Plates</a:t>
            </a:r>
          </a:p>
        </p:txBody>
      </p:sp>
      <p:grpSp>
        <p:nvGrpSpPr>
          <p:cNvPr id="328" name="Group 328"/>
          <p:cNvGrpSpPr/>
          <p:nvPr/>
        </p:nvGrpSpPr>
        <p:grpSpPr>
          <a:xfrm>
            <a:off x="76200" y="547687"/>
            <a:ext cx="2628620" cy="2971801"/>
            <a:chOff x="0" y="0"/>
            <a:chExt cx="2628619" cy="2971800"/>
          </a:xfrm>
        </p:grpSpPr>
        <p:pic>
          <p:nvPicPr>
            <p:cNvPr id="326"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327"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p:nvPr/>
        </p:nvSpPr>
        <p:spPr>
          <a:xfrm>
            <a:off x="2057400" y="22860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What Can You Recall?</a:t>
            </a:r>
          </a:p>
        </p:txBody>
      </p:sp>
      <p:sp>
        <p:nvSpPr>
          <p:cNvPr id="331" name="Shape 331"/>
          <p:cNvSpPr/>
          <p:nvPr/>
        </p:nvSpPr>
        <p:spPr>
          <a:xfrm>
            <a:off x="533400" y="990599"/>
            <a:ext cx="7315200" cy="50167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a:latin typeface="Arial"/>
                <a:ea typeface="Arial"/>
                <a:cs typeface="Arial"/>
                <a:sym typeface="Arial"/>
              </a:defRPr>
            </a:pPr>
            <a:endParaRPr dirty="0"/>
          </a:p>
          <a:p>
            <a:pPr marL="457200" lvl="1" indent="0">
              <a:defRPr b="0">
                <a:latin typeface="Arial"/>
                <a:ea typeface="Arial"/>
                <a:cs typeface="Arial"/>
                <a:sym typeface="Arial"/>
              </a:defRPr>
            </a:pPr>
            <a:r>
              <a:rPr dirty="0"/>
              <a:t>1.	The surface of the Earth has changed over the course of millions of years.  </a:t>
            </a:r>
          </a:p>
          <a:p>
            <a:pPr marL="457200" lvl="1" indent="0">
              <a:defRPr b="0">
                <a:latin typeface="Arial"/>
                <a:ea typeface="Arial"/>
                <a:cs typeface="Arial"/>
                <a:sym typeface="Arial"/>
              </a:defRPr>
            </a:pPr>
            <a:endParaRPr dirty="0"/>
          </a:p>
          <a:p>
            <a:pPr marL="457200" lvl="2" indent="457200">
              <a:defRPr b="0">
                <a:latin typeface="Arial"/>
                <a:ea typeface="Arial"/>
                <a:cs typeface="Arial"/>
                <a:sym typeface="Arial"/>
              </a:defRPr>
            </a:pPr>
            <a:r>
              <a:rPr dirty="0"/>
              <a:t>a.  What are the names of the two major theories that</a:t>
            </a:r>
          </a:p>
          <a:p>
            <a:pPr marL="457200" lvl="2" indent="457200">
              <a:defRPr b="0">
                <a:latin typeface="Arial"/>
                <a:ea typeface="Arial"/>
                <a:cs typeface="Arial"/>
                <a:sym typeface="Arial"/>
              </a:defRPr>
            </a:pPr>
            <a:r>
              <a:rPr dirty="0"/>
              <a:t>     describe why the surface of the Earth has changed</a:t>
            </a:r>
          </a:p>
          <a:p>
            <a:pPr marL="457200" lvl="2" indent="457200">
              <a:defRPr b="0">
                <a:latin typeface="Arial"/>
                <a:ea typeface="Arial"/>
                <a:cs typeface="Arial"/>
                <a:sym typeface="Arial"/>
              </a:defRPr>
            </a:pPr>
            <a:r>
              <a:rPr dirty="0"/>
              <a:t>     over millions of years?</a:t>
            </a:r>
          </a:p>
          <a:p>
            <a:pPr marL="457200" lvl="2" indent="457200">
              <a:defRPr b="0">
                <a:latin typeface="Arial"/>
                <a:ea typeface="Arial"/>
                <a:cs typeface="Arial"/>
                <a:sym typeface="Arial"/>
              </a:defRPr>
            </a:pPr>
            <a:endParaRPr dirty="0"/>
          </a:p>
          <a:p>
            <a:pPr marL="457200" lvl="2" indent="457200">
              <a:defRPr b="0">
                <a:latin typeface="Arial"/>
                <a:ea typeface="Arial"/>
                <a:cs typeface="Arial"/>
                <a:sym typeface="Arial"/>
              </a:defRPr>
            </a:pPr>
            <a:r>
              <a:rPr dirty="0"/>
              <a:t>b.  What are some similarities and differences between</a:t>
            </a:r>
          </a:p>
          <a:p>
            <a:pPr marL="457200" lvl="2" indent="457200">
              <a:defRPr b="0">
                <a:latin typeface="Arial"/>
                <a:ea typeface="Arial"/>
                <a:cs typeface="Arial"/>
                <a:sym typeface="Arial"/>
              </a:defRPr>
            </a:pPr>
            <a:r>
              <a:rPr dirty="0"/>
              <a:t>     these two theories?</a:t>
            </a:r>
          </a:p>
          <a:p>
            <a:pPr marL="457200" lvl="1" indent="0">
              <a:defRPr b="0">
                <a:latin typeface="Arial"/>
                <a:ea typeface="Arial"/>
                <a:cs typeface="Arial"/>
                <a:sym typeface="Arial"/>
              </a:defRPr>
            </a:pPr>
            <a:endParaRPr dirty="0"/>
          </a:p>
          <a:p>
            <a:pPr marL="457200" lvl="1" indent="0">
              <a:tabLst>
                <a:tab pos="857250" algn="l"/>
              </a:tabLst>
              <a:defRPr b="0">
                <a:latin typeface="Arial"/>
                <a:ea typeface="Arial"/>
                <a:cs typeface="Arial"/>
                <a:sym typeface="Arial"/>
              </a:defRPr>
            </a:pPr>
            <a:r>
              <a:rPr dirty="0"/>
              <a:t>2. 	What is the relationship between the lithosphere and the asthenosphere and tectonic plates?</a:t>
            </a:r>
          </a:p>
          <a:p>
            <a:pPr marL="457200" lvl="1" indent="0">
              <a:defRPr b="0">
                <a:latin typeface="Arial"/>
                <a:ea typeface="Arial"/>
                <a:cs typeface="Arial"/>
                <a:sym typeface="Arial"/>
              </a:defRPr>
            </a:pPr>
            <a:endParaRPr dirty="0"/>
          </a:p>
          <a:p>
            <a:pPr marL="457200" lvl="1" indent="0">
              <a:defRPr b="0">
                <a:latin typeface="Arial"/>
                <a:ea typeface="Arial"/>
                <a:cs typeface="Arial"/>
                <a:sym typeface="Arial"/>
              </a:defRPr>
            </a:pPr>
            <a:r>
              <a:rPr dirty="0"/>
              <a:t>3. 	What type of boundaries exist between tectonic plates?</a:t>
            </a:r>
          </a:p>
          <a:p>
            <a:pPr marL="457200" lvl="1" indent="0">
              <a:defRPr b="0">
                <a:latin typeface="Arial"/>
                <a:ea typeface="Arial"/>
                <a:cs typeface="Arial"/>
                <a:sym typeface="Arial"/>
              </a:defRPr>
            </a:pPr>
            <a:endParaRPr dirty="0"/>
          </a:p>
        </p:txBody>
      </p:sp>
      <p:sp>
        <p:nvSpPr>
          <p:cNvPr id="332" name="Shape 332"/>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p:nvPr/>
        </p:nvSpPr>
        <p:spPr>
          <a:xfrm>
            <a:off x="457200" y="304800"/>
            <a:ext cx="8458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Understanding how tectonic plates move</a:t>
            </a:r>
          </a:p>
        </p:txBody>
      </p:sp>
      <p:sp>
        <p:nvSpPr>
          <p:cNvPr id="337" name="Shape 337"/>
          <p:cNvSpPr/>
          <p:nvPr/>
        </p:nvSpPr>
        <p:spPr>
          <a:xfrm>
            <a:off x="2514600" y="1050925"/>
            <a:ext cx="6477000" cy="1543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409700" lvl="2" indent="-495300">
              <a:buSzPct val="100000"/>
              <a:buChar char="•"/>
              <a:defRPr b="0">
                <a:latin typeface="Arial"/>
                <a:ea typeface="Arial"/>
                <a:cs typeface="Arial"/>
                <a:sym typeface="Arial"/>
              </a:defRPr>
            </a:pPr>
            <a:r>
              <a:t>Let’s pick a starting point: a section of lithosphere on one tectonic plate. </a:t>
            </a:r>
          </a:p>
          <a:p>
            <a:pPr marL="495300" lvl="2" indent="419100">
              <a:defRPr b="0">
                <a:latin typeface="Arial"/>
                <a:ea typeface="Arial"/>
                <a:cs typeface="Arial"/>
                <a:sym typeface="Arial"/>
              </a:defRPr>
            </a:pPr>
            <a:endParaRPr/>
          </a:p>
          <a:p>
            <a:pPr marL="1409700" lvl="2" indent="-495300">
              <a:buSzPct val="100000"/>
              <a:buChar char="•"/>
              <a:defRPr b="0">
                <a:latin typeface="Arial"/>
                <a:ea typeface="Arial"/>
                <a:cs typeface="Arial"/>
                <a:sym typeface="Arial"/>
              </a:defRPr>
            </a:pPr>
            <a:r>
              <a:t>The tectonic plate has continental lithosphere and oceanic lithosphere.</a:t>
            </a:r>
          </a:p>
        </p:txBody>
      </p:sp>
      <p:grpSp>
        <p:nvGrpSpPr>
          <p:cNvPr id="347" name="Group 347"/>
          <p:cNvGrpSpPr/>
          <p:nvPr/>
        </p:nvGrpSpPr>
        <p:grpSpPr>
          <a:xfrm>
            <a:off x="304800" y="2971800"/>
            <a:ext cx="8534400" cy="3436763"/>
            <a:chOff x="0" y="0"/>
            <a:chExt cx="8534400" cy="3436762"/>
          </a:xfrm>
        </p:grpSpPr>
        <p:sp>
          <p:nvSpPr>
            <p:cNvPr id="338" name="Shape 338"/>
            <p:cNvSpPr/>
            <p:nvPr/>
          </p:nvSpPr>
          <p:spPr>
            <a:xfrm>
              <a:off x="2819400" y="2819400"/>
              <a:ext cx="2286000"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Asthenosphere</a:t>
              </a:r>
              <a:r>
                <a:rPr b="0"/>
                <a:t> </a:t>
              </a:r>
              <a:br>
                <a:rPr b="0"/>
              </a:br>
              <a:r>
                <a:t>(pink)</a:t>
              </a:r>
            </a:p>
          </p:txBody>
        </p:sp>
        <p:grpSp>
          <p:nvGrpSpPr>
            <p:cNvPr id="346" name="Group 346"/>
            <p:cNvGrpSpPr/>
            <p:nvPr/>
          </p:nvGrpSpPr>
          <p:grpSpPr>
            <a:xfrm>
              <a:off x="0" y="0"/>
              <a:ext cx="8534400" cy="3200229"/>
              <a:chOff x="0" y="0"/>
              <a:chExt cx="8534400" cy="3200228"/>
            </a:xfrm>
          </p:grpSpPr>
          <p:sp>
            <p:nvSpPr>
              <p:cNvPr id="339" name="Shape 339"/>
              <p:cNvSpPr/>
              <p:nvPr/>
            </p:nvSpPr>
            <p:spPr>
              <a:xfrm>
                <a:off x="0" y="0"/>
                <a:ext cx="2286000" cy="1605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rPr dirty="0"/>
                  <a:t>Continental lithosphere</a:t>
                </a:r>
                <a:br>
                  <a:rPr dirty="0"/>
                </a:br>
                <a:r>
                  <a:rPr dirty="0"/>
                  <a:t>(red)</a:t>
                </a:r>
                <a:endParaRPr b="0" dirty="0"/>
              </a:p>
              <a:p>
                <a:pPr>
                  <a:spcBef>
                    <a:spcPts val="1000"/>
                  </a:spcBef>
                  <a:defRPr sz="1800">
                    <a:latin typeface="Arial"/>
                    <a:ea typeface="Arial"/>
                    <a:cs typeface="Arial"/>
                    <a:sym typeface="Arial"/>
                  </a:defRPr>
                </a:pPr>
                <a:r>
                  <a:rPr lang="en-US" dirty="0" smtClean="0"/>
                  <a:t>"</a:t>
                </a:r>
                <a:r>
                  <a:rPr dirty="0" smtClean="0"/>
                  <a:t>Floating</a:t>
                </a:r>
                <a:r>
                  <a:rPr lang="en-US" dirty="0" smtClean="0"/>
                  <a:t>"</a:t>
                </a:r>
                <a:r>
                  <a:rPr dirty="0" smtClean="0"/>
                  <a:t> </a:t>
                </a:r>
                <a:r>
                  <a:rPr dirty="0"/>
                  <a:t>just at or above sea level.</a:t>
                </a:r>
              </a:p>
            </p:txBody>
          </p:sp>
          <p:pic>
            <p:nvPicPr>
              <p:cNvPr id="340" name="image14.jpg" descr="Continent_001"/>
              <p:cNvPicPr>
                <a:picLocks noChangeAspect="1"/>
              </p:cNvPicPr>
              <p:nvPr/>
            </p:nvPicPr>
            <p:blipFill>
              <a:blip r:embed="rId3">
                <a:extLst/>
              </a:blip>
              <a:stretch>
                <a:fillRect/>
              </a:stretch>
            </p:blipFill>
            <p:spPr>
              <a:xfrm>
                <a:off x="2286000" y="228599"/>
                <a:ext cx="3886200" cy="2522539"/>
              </a:xfrm>
              <a:prstGeom prst="rect">
                <a:avLst/>
              </a:prstGeom>
              <a:ln w="12700" cap="flat">
                <a:noFill/>
                <a:miter lim="400000"/>
              </a:ln>
              <a:effectLst/>
            </p:spPr>
          </p:pic>
          <p:sp>
            <p:nvSpPr>
              <p:cNvPr id="341" name="Shape 341"/>
              <p:cNvSpPr/>
              <p:nvPr/>
            </p:nvSpPr>
            <p:spPr>
              <a:xfrm flipH="1" flipV="1">
                <a:off x="5410200" y="685800"/>
                <a:ext cx="1219200" cy="1143001"/>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42" name="Shape 342"/>
              <p:cNvSpPr/>
              <p:nvPr/>
            </p:nvSpPr>
            <p:spPr>
              <a:xfrm>
                <a:off x="1447799" y="228600"/>
                <a:ext cx="1828802" cy="6096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43" name="Shape 343"/>
              <p:cNvSpPr/>
              <p:nvPr/>
            </p:nvSpPr>
            <p:spPr>
              <a:xfrm>
                <a:off x="6248400" y="1871662"/>
                <a:ext cx="2286000" cy="13285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rPr dirty="0"/>
                  <a:t>Oceanic lithosphere</a:t>
                </a:r>
                <a:br>
                  <a:rPr dirty="0"/>
                </a:br>
                <a:r>
                  <a:rPr dirty="0"/>
                  <a:t>(orange)</a:t>
                </a:r>
              </a:p>
              <a:p>
                <a:pPr>
                  <a:spcBef>
                    <a:spcPts val="1000"/>
                  </a:spcBef>
                  <a:defRPr sz="1800">
                    <a:latin typeface="Arial"/>
                    <a:ea typeface="Arial"/>
                    <a:cs typeface="Arial"/>
                    <a:sym typeface="Arial"/>
                  </a:defRPr>
                </a:pPr>
                <a:r>
                  <a:rPr lang="en-US" dirty="0" smtClean="0"/>
                  <a:t>"</a:t>
                </a:r>
                <a:r>
                  <a:rPr dirty="0" smtClean="0"/>
                  <a:t>Floating</a:t>
                </a:r>
                <a:r>
                  <a:rPr lang="en-US" dirty="0" smtClean="0"/>
                  <a:t>"</a:t>
                </a:r>
                <a:r>
                  <a:rPr dirty="0" smtClean="0"/>
                  <a:t> </a:t>
                </a:r>
                <a:r>
                  <a:rPr dirty="0"/>
                  <a:t>lower, beneath sea level.</a:t>
                </a:r>
                <a:r>
                  <a:rPr b="0" dirty="0"/>
                  <a:t> </a:t>
                </a:r>
              </a:p>
            </p:txBody>
          </p:sp>
          <p:sp>
            <p:nvSpPr>
              <p:cNvPr id="344" name="Shape 344"/>
              <p:cNvSpPr/>
              <p:nvPr/>
            </p:nvSpPr>
            <p:spPr>
              <a:xfrm flipV="1">
                <a:off x="3733799" y="1981200"/>
                <a:ext cx="381002" cy="914401"/>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45" name="Shape 345"/>
              <p:cNvSpPr/>
              <p:nvPr/>
            </p:nvSpPr>
            <p:spPr>
              <a:xfrm>
                <a:off x="5638800" y="76199"/>
                <a:ext cx="22860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Sea level</a:t>
                </a:r>
                <a:r>
                  <a:rPr b="0"/>
                  <a:t> </a:t>
                </a:r>
              </a:p>
            </p:txBody>
          </p:sp>
        </p:grpSp>
      </p:grpSp>
      <p:sp>
        <p:nvSpPr>
          <p:cNvPr id="348" name="Shape 348"/>
          <p:cNvSpPr/>
          <p:nvPr/>
        </p:nvSpPr>
        <p:spPr>
          <a:xfrm flipH="1">
            <a:off x="5867399" y="3352799"/>
            <a:ext cx="228601" cy="228602"/>
          </a:xfrm>
          <a:prstGeom prst="line">
            <a:avLst/>
          </a:prstGeom>
          <a:ln>
            <a:solidFill>
              <a:srgbClr val="000000"/>
            </a:solidFill>
            <a:tailEnd type="triangle"/>
          </a:ln>
        </p:spPr>
        <p:txBody>
          <a:bodyPr lIns="45719" rIns="45719"/>
          <a:lstStyle/>
          <a:p>
            <a:endParaRPr/>
          </a:p>
        </p:txBody>
      </p:sp>
      <p:sp>
        <p:nvSpPr>
          <p:cNvPr id="349" name="Shape 349"/>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p:nvPr/>
        </p:nvSpPr>
        <p:spPr>
          <a:xfrm>
            <a:off x="457200" y="304800"/>
            <a:ext cx="8458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Continental and Oceanic Lithosphere</a:t>
            </a:r>
          </a:p>
        </p:txBody>
      </p:sp>
      <p:sp>
        <p:nvSpPr>
          <p:cNvPr id="354" name="Shape 354"/>
          <p:cNvSpPr/>
          <p:nvPr/>
        </p:nvSpPr>
        <p:spPr>
          <a:xfrm>
            <a:off x="-663459" y="1001737"/>
            <a:ext cx="9753601" cy="2246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409700" lvl="2" indent="-495300">
              <a:buSzPct val="100000"/>
              <a:buChar char="•"/>
              <a:defRPr b="0">
                <a:latin typeface="Arial"/>
                <a:ea typeface="Arial"/>
                <a:cs typeface="Arial"/>
                <a:sym typeface="Arial"/>
              </a:defRPr>
            </a:pPr>
            <a:r>
              <a:rPr dirty="0"/>
              <a:t>Continental lithosphere is composed mostly granite.  Granite is a type of igneous rock.  </a:t>
            </a:r>
            <a:r>
              <a:rPr dirty="0" smtClean="0"/>
              <a:t>Its </a:t>
            </a:r>
            <a:r>
              <a:rPr dirty="0"/>
              <a:t>density allows it to “float” a few hundred meters above sea level. </a:t>
            </a:r>
          </a:p>
          <a:p>
            <a:pPr marL="1409700" lvl="2" indent="-495300">
              <a:buSzPct val="100000"/>
              <a:buChar char="•"/>
              <a:defRPr b="0">
                <a:latin typeface="Arial"/>
                <a:ea typeface="Arial"/>
                <a:cs typeface="Arial"/>
                <a:sym typeface="Arial"/>
              </a:defRPr>
            </a:pPr>
            <a:r>
              <a:rPr dirty="0"/>
              <a:t>Lithosphere of the ocean basins or floors is composed of different types of igneous rocks, one of which is basalt. These rocks are MORE dense than granite.  They still “float” on top of the asthenosphere, but they float about 10 km BELOW sea level. </a:t>
            </a:r>
          </a:p>
        </p:txBody>
      </p:sp>
      <p:grpSp>
        <p:nvGrpSpPr>
          <p:cNvPr id="366" name="Group 366"/>
          <p:cNvGrpSpPr/>
          <p:nvPr/>
        </p:nvGrpSpPr>
        <p:grpSpPr>
          <a:xfrm>
            <a:off x="457200" y="3195638"/>
            <a:ext cx="8458200" cy="3360562"/>
            <a:chOff x="0" y="0"/>
            <a:chExt cx="8458200" cy="3360561"/>
          </a:xfrm>
        </p:grpSpPr>
        <p:grpSp>
          <p:nvGrpSpPr>
            <p:cNvPr id="364" name="Group 364"/>
            <p:cNvGrpSpPr/>
            <p:nvPr/>
          </p:nvGrpSpPr>
          <p:grpSpPr>
            <a:xfrm>
              <a:off x="0" y="-1"/>
              <a:ext cx="8458200" cy="3360563"/>
              <a:chOff x="0" y="0"/>
              <a:chExt cx="8458200" cy="3360561"/>
            </a:xfrm>
          </p:grpSpPr>
          <p:grpSp>
            <p:nvGrpSpPr>
              <p:cNvPr id="362" name="Group 362"/>
              <p:cNvGrpSpPr/>
              <p:nvPr/>
            </p:nvGrpSpPr>
            <p:grpSpPr>
              <a:xfrm>
                <a:off x="0" y="-1"/>
                <a:ext cx="8458200" cy="2819401"/>
                <a:chOff x="0" y="0"/>
                <a:chExt cx="8458200" cy="2819400"/>
              </a:xfrm>
            </p:grpSpPr>
            <p:sp>
              <p:nvSpPr>
                <p:cNvPr id="355" name="Shape 355"/>
                <p:cNvSpPr/>
                <p:nvPr/>
              </p:nvSpPr>
              <p:spPr>
                <a:xfrm>
                  <a:off x="0" y="347662"/>
                  <a:ext cx="2286000" cy="18213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Continental lithosphere</a:t>
                  </a:r>
                  <a:br/>
                  <a:r>
                    <a:t>(red)</a:t>
                  </a:r>
                  <a:endParaRPr b="0"/>
                </a:p>
                <a:p>
                  <a:pPr>
                    <a:spcBef>
                      <a:spcPts val="1000"/>
                    </a:spcBef>
                    <a:defRPr sz="1800">
                      <a:latin typeface="Arial"/>
                      <a:ea typeface="Arial"/>
                      <a:cs typeface="Arial"/>
                      <a:sym typeface="Arial"/>
                    </a:defRPr>
                  </a:pPr>
                  <a:r>
                    <a:t>Composed of granite (igneous rock)</a:t>
                  </a:r>
                </a:p>
              </p:txBody>
            </p:sp>
            <p:pic>
              <p:nvPicPr>
                <p:cNvPr id="356" name="image14.jpg" descr="Continent_001"/>
                <p:cNvPicPr>
                  <a:picLocks noChangeAspect="1"/>
                </p:cNvPicPr>
                <p:nvPr/>
              </p:nvPicPr>
              <p:blipFill>
                <a:blip r:embed="rId3">
                  <a:extLst/>
                </a:blip>
                <a:stretch>
                  <a:fillRect/>
                </a:stretch>
              </p:blipFill>
              <p:spPr>
                <a:xfrm>
                  <a:off x="2209800" y="152400"/>
                  <a:ext cx="3886200" cy="2522538"/>
                </a:xfrm>
                <a:prstGeom prst="rect">
                  <a:avLst/>
                </a:prstGeom>
                <a:ln w="12700" cap="flat">
                  <a:noFill/>
                  <a:miter lim="400000"/>
                </a:ln>
                <a:effectLst/>
              </p:spPr>
            </p:pic>
            <p:sp>
              <p:nvSpPr>
                <p:cNvPr id="357" name="Shape 357"/>
                <p:cNvSpPr/>
                <p:nvPr/>
              </p:nvSpPr>
              <p:spPr>
                <a:xfrm flipH="1" flipV="1">
                  <a:off x="5334000" y="609600"/>
                  <a:ext cx="1600201" cy="473075"/>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58" name="Shape 358"/>
                <p:cNvSpPr/>
                <p:nvPr/>
              </p:nvSpPr>
              <p:spPr>
                <a:xfrm flipV="1">
                  <a:off x="1523999" y="761999"/>
                  <a:ext cx="1676402" cy="15877"/>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59" name="Shape 359"/>
                <p:cNvSpPr/>
                <p:nvPr/>
              </p:nvSpPr>
              <p:spPr>
                <a:xfrm>
                  <a:off x="6172200" y="1006475"/>
                  <a:ext cx="2286000" cy="1287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Oceanic lithosphere</a:t>
                  </a:r>
                  <a:br/>
                  <a:r>
                    <a:t>(orange)</a:t>
                  </a:r>
                </a:p>
                <a:p>
                  <a:pPr>
                    <a:spcBef>
                      <a:spcPts val="1000"/>
                    </a:spcBef>
                    <a:defRPr sz="1800">
                      <a:latin typeface="Arial"/>
                      <a:ea typeface="Arial"/>
                      <a:cs typeface="Arial"/>
                      <a:sym typeface="Arial"/>
                    </a:defRPr>
                  </a:pPr>
                  <a:r>
                    <a:t>Composed of basalt (igneous rock)</a:t>
                  </a:r>
                  <a:r>
                    <a:rPr b="0"/>
                    <a:t> </a:t>
                  </a:r>
                </a:p>
              </p:txBody>
            </p:sp>
            <p:sp>
              <p:nvSpPr>
                <p:cNvPr id="360" name="Shape 360"/>
                <p:cNvSpPr/>
                <p:nvPr/>
              </p:nvSpPr>
              <p:spPr>
                <a:xfrm flipV="1">
                  <a:off x="3657599" y="1905000"/>
                  <a:ext cx="381002" cy="9144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61" name="Shape 361"/>
                <p:cNvSpPr/>
                <p:nvPr/>
              </p:nvSpPr>
              <p:spPr>
                <a:xfrm>
                  <a:off x="5562600" y="0"/>
                  <a:ext cx="22860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Sea level</a:t>
                  </a:r>
                  <a:r>
                    <a:rPr b="0"/>
                    <a:t> </a:t>
                  </a:r>
                </a:p>
              </p:txBody>
            </p:sp>
          </p:grpSp>
          <p:sp>
            <p:nvSpPr>
              <p:cNvPr id="363" name="Shape 363"/>
              <p:cNvSpPr/>
              <p:nvPr/>
            </p:nvSpPr>
            <p:spPr>
              <a:xfrm>
                <a:off x="2971800" y="2743200"/>
                <a:ext cx="2667000"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Asthenosphere</a:t>
                </a:r>
                <a:br/>
                <a:r>
                  <a:t>(pink)</a:t>
                </a:r>
              </a:p>
            </p:txBody>
          </p:sp>
        </p:grpSp>
        <p:sp>
          <p:nvSpPr>
            <p:cNvPr id="365" name="Shape 365"/>
            <p:cNvSpPr/>
            <p:nvPr/>
          </p:nvSpPr>
          <p:spPr>
            <a:xfrm flipH="1">
              <a:off x="5257799" y="304799"/>
              <a:ext cx="381001" cy="22860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
        <p:nvSpPr>
          <p:cNvPr id="367" name="Shape 367"/>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p:nvPr/>
        </p:nvSpPr>
        <p:spPr>
          <a:xfrm>
            <a:off x="2438400" y="304800"/>
            <a:ext cx="4572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Convection Currents</a:t>
            </a:r>
          </a:p>
        </p:txBody>
      </p:sp>
      <p:sp>
        <p:nvSpPr>
          <p:cNvPr id="372" name="Shape 372"/>
          <p:cNvSpPr/>
          <p:nvPr/>
        </p:nvSpPr>
        <p:spPr>
          <a:xfrm>
            <a:off x="152400" y="4327525"/>
            <a:ext cx="8839200" cy="23852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5000"/>
              </a:lnSpc>
              <a:spcBef>
                <a:spcPts val="1200"/>
              </a:spcBef>
              <a:buSzPct val="100000"/>
              <a:buChar char="•"/>
              <a:defRPr b="0">
                <a:latin typeface="Arial"/>
                <a:ea typeface="Arial"/>
                <a:cs typeface="Arial"/>
                <a:sym typeface="Arial"/>
              </a:defRPr>
            </a:pPr>
            <a:r>
              <a:rPr dirty="0"/>
              <a:t>Heat from the Earth’s core is transferred to the asthenosphere, heating it.</a:t>
            </a:r>
          </a:p>
          <a:p>
            <a:pPr>
              <a:lnSpc>
                <a:spcPct val="85000"/>
              </a:lnSpc>
              <a:spcBef>
                <a:spcPts val="1200"/>
              </a:spcBef>
              <a:buSzPct val="100000"/>
              <a:buChar char="•"/>
              <a:defRPr b="0">
                <a:latin typeface="Arial"/>
                <a:ea typeface="Arial"/>
                <a:cs typeface="Arial"/>
                <a:sym typeface="Arial"/>
              </a:defRPr>
            </a:pPr>
            <a:r>
              <a:rPr dirty="0"/>
              <a:t>Warmer molten rock rises to the top layer where is cooled by contact with the lithosphere. </a:t>
            </a:r>
          </a:p>
          <a:p>
            <a:pPr>
              <a:lnSpc>
                <a:spcPct val="85000"/>
              </a:lnSpc>
              <a:spcBef>
                <a:spcPts val="1200"/>
              </a:spcBef>
              <a:buSzPct val="100000"/>
              <a:buChar char="•"/>
              <a:defRPr b="0">
                <a:latin typeface="Arial"/>
                <a:ea typeface="Arial"/>
                <a:cs typeface="Arial"/>
                <a:sym typeface="Arial"/>
              </a:defRPr>
            </a:pPr>
            <a:r>
              <a:rPr dirty="0"/>
              <a:t>This cooler</a:t>
            </a:r>
            <a:r>
              <a:rPr dirty="0" smtClean="0"/>
              <a:t>,</a:t>
            </a:r>
            <a:r>
              <a:rPr lang="en-US" dirty="0" smtClean="0"/>
              <a:t> but</a:t>
            </a:r>
            <a:r>
              <a:rPr dirty="0" smtClean="0"/>
              <a:t> </a:t>
            </a:r>
            <a:r>
              <a:rPr dirty="0"/>
              <a:t>still </a:t>
            </a:r>
            <a:r>
              <a:rPr dirty="0" smtClean="0"/>
              <a:t>liquid</a:t>
            </a:r>
            <a:r>
              <a:rPr lang="en-US" dirty="0" smtClean="0"/>
              <a:t>,</a:t>
            </a:r>
            <a:r>
              <a:rPr dirty="0" smtClean="0"/>
              <a:t> rock </a:t>
            </a:r>
            <a:r>
              <a:rPr dirty="0"/>
              <a:t>sinks back down into deeper sections of the asthenosphere and the cycle begins again.</a:t>
            </a:r>
          </a:p>
          <a:p>
            <a:pPr>
              <a:lnSpc>
                <a:spcPct val="85000"/>
              </a:lnSpc>
              <a:spcBef>
                <a:spcPts val="1200"/>
              </a:spcBef>
              <a:buSzPct val="100000"/>
              <a:buChar char="•"/>
              <a:defRPr b="0">
                <a:latin typeface="Arial"/>
                <a:ea typeface="Arial"/>
                <a:cs typeface="Arial"/>
                <a:sym typeface="Arial"/>
              </a:defRPr>
            </a:pPr>
            <a:r>
              <a:rPr dirty="0"/>
              <a:t>This cycle of heating and cooling creates convection currents in the asthenosphere.</a:t>
            </a:r>
          </a:p>
        </p:txBody>
      </p:sp>
      <p:sp>
        <p:nvSpPr>
          <p:cNvPr id="373" name="Shape 373"/>
          <p:cNvSpPr/>
          <p:nvPr/>
        </p:nvSpPr>
        <p:spPr>
          <a:xfrm rot="5400000">
            <a:off x="6954937" y="2141904"/>
            <a:ext cx="3732214"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b="0">
                <a:latin typeface="Arial"/>
                <a:ea typeface="Arial"/>
                <a:cs typeface="Arial"/>
                <a:sym typeface="Arial"/>
              </a:defRPr>
            </a:lvl1pPr>
          </a:lstStyle>
          <a:p>
            <a:r>
              <a:t/>
            </a:r>
            <a:br/>
            <a:endParaRPr/>
          </a:p>
        </p:txBody>
      </p:sp>
      <p:grpSp>
        <p:nvGrpSpPr>
          <p:cNvPr id="376" name="Group 376"/>
          <p:cNvGrpSpPr/>
          <p:nvPr/>
        </p:nvGrpSpPr>
        <p:grpSpPr>
          <a:xfrm>
            <a:off x="2476500" y="1014553"/>
            <a:ext cx="4191000" cy="3213101"/>
            <a:chOff x="0" y="0"/>
            <a:chExt cx="4191000" cy="3213100"/>
          </a:xfrm>
        </p:grpSpPr>
        <p:pic>
          <p:nvPicPr>
            <p:cNvPr id="374" name="image15.png" descr="convection currents-USGS"/>
            <p:cNvPicPr>
              <a:picLocks noChangeAspect="1"/>
            </p:cNvPicPr>
            <p:nvPr/>
          </p:nvPicPr>
          <p:blipFill>
            <a:blip r:embed="rId3">
              <a:extLst/>
            </a:blip>
            <a:stretch>
              <a:fillRect/>
            </a:stretch>
          </p:blipFill>
          <p:spPr>
            <a:xfrm>
              <a:off x="0" y="0"/>
              <a:ext cx="4191000" cy="3213100"/>
            </a:xfrm>
            <a:prstGeom prst="rect">
              <a:avLst/>
            </a:prstGeom>
            <a:ln w="12700" cap="flat">
              <a:noFill/>
              <a:miter lim="400000"/>
            </a:ln>
            <a:effectLst/>
          </p:spPr>
        </p:pic>
        <p:sp>
          <p:nvSpPr>
            <p:cNvPr id="375" name="Shape 375"/>
            <p:cNvSpPr/>
            <p:nvPr/>
          </p:nvSpPr>
          <p:spPr>
            <a:xfrm rot="4493112">
              <a:off x="1192212" y="-36514"/>
              <a:ext cx="361951" cy="12223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0"/>
                  </a:lnTo>
                  <a:cubicBezTo>
                    <a:pt x="18000" y="7087"/>
                    <a:pt x="18000" y="14512"/>
                    <a:pt x="21600" y="21600"/>
                  </a:cubicBezTo>
                  <a:close/>
                </a:path>
              </a:pathLst>
            </a:custGeom>
            <a:solidFill>
              <a:srgbClr val="BAE7EC"/>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377" name="Shape 37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p:nvPr/>
        </p:nvSpPr>
        <p:spPr>
          <a:xfrm>
            <a:off x="1058023" y="313975"/>
            <a:ext cx="7391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382" name="Shape 382"/>
          <p:cNvSpPr/>
          <p:nvPr/>
        </p:nvSpPr>
        <p:spPr>
          <a:xfrm>
            <a:off x="571500" y="1033371"/>
            <a:ext cx="8077200" cy="40934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r>
              <a:rPr dirty="0"/>
              <a:t>1. Which of the layers of the Earth change when tectonic plates move?</a:t>
            </a:r>
          </a:p>
          <a:p>
            <a:pPr marL="457200" indent="-457200">
              <a:spcBef>
                <a:spcPts val="1200"/>
              </a:spcBef>
              <a:defRPr b="0">
                <a:latin typeface="Arial"/>
                <a:ea typeface="Arial"/>
                <a:cs typeface="Arial"/>
                <a:sym typeface="Arial"/>
              </a:defRPr>
            </a:pPr>
            <a:r>
              <a:rPr dirty="0"/>
              <a:t>	A. Inner Core</a:t>
            </a:r>
            <a:br>
              <a:rPr dirty="0"/>
            </a:br>
            <a:r>
              <a:rPr dirty="0"/>
              <a:t>B. </a:t>
            </a:r>
            <a:r>
              <a:rPr lang="en-US" dirty="0"/>
              <a:t>Outer Core</a:t>
            </a:r>
            <a:r>
              <a:rPr dirty="0"/>
              <a:t/>
            </a:r>
            <a:br>
              <a:rPr dirty="0"/>
            </a:br>
            <a:r>
              <a:rPr dirty="0"/>
              <a:t>C. </a:t>
            </a:r>
            <a:r>
              <a:rPr lang="en-US" dirty="0" smtClean="0"/>
              <a:t>Lithosphere</a:t>
            </a:r>
            <a:r>
              <a:rPr dirty="0"/>
              <a:t/>
            </a:r>
            <a:br>
              <a:rPr dirty="0"/>
            </a:br>
            <a:r>
              <a:rPr dirty="0"/>
              <a:t>D. </a:t>
            </a:r>
            <a:r>
              <a:rPr lang="en-US" dirty="0" smtClean="0"/>
              <a:t>Asthenosphere</a:t>
            </a:r>
            <a:endParaRPr dirty="0"/>
          </a:p>
          <a:p>
            <a:pPr marL="457200" indent="-457200">
              <a:spcBef>
                <a:spcPts val="1200"/>
              </a:spcBef>
              <a:defRPr b="0">
                <a:latin typeface="Arial"/>
                <a:ea typeface="Arial"/>
                <a:cs typeface="Arial"/>
                <a:sym typeface="Arial"/>
              </a:defRPr>
            </a:pPr>
            <a:r>
              <a:rPr dirty="0"/>
              <a:t>2. The driving force for movement of tectonic plates is</a:t>
            </a:r>
          </a:p>
          <a:p>
            <a:pPr marL="457200" indent="-457200">
              <a:spcBef>
                <a:spcPts val="1200"/>
              </a:spcBef>
              <a:defRPr b="0">
                <a:latin typeface="Arial"/>
                <a:ea typeface="Arial"/>
                <a:cs typeface="Arial"/>
                <a:sym typeface="Arial"/>
              </a:defRPr>
            </a:pPr>
            <a:r>
              <a:rPr dirty="0"/>
              <a:t>	A. rotation of the outer core of the Earth</a:t>
            </a:r>
            <a:br>
              <a:rPr dirty="0"/>
            </a:br>
            <a:r>
              <a:rPr dirty="0"/>
              <a:t>B. convection currents in the mantle</a:t>
            </a:r>
            <a:br>
              <a:rPr dirty="0"/>
            </a:br>
            <a:r>
              <a:rPr dirty="0"/>
              <a:t>C. generation of waves in the ocean</a:t>
            </a:r>
            <a:br>
              <a:rPr dirty="0"/>
            </a:br>
            <a:r>
              <a:rPr dirty="0"/>
              <a:t>D. cooling of the inner core</a:t>
            </a:r>
          </a:p>
        </p:txBody>
      </p:sp>
      <p:sp>
        <p:nvSpPr>
          <p:cNvPr id="383" name="Shape 383"/>
          <p:cNvSpPr/>
          <p:nvPr/>
        </p:nvSpPr>
        <p:spPr>
          <a:xfrm>
            <a:off x="67228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image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17" y="87288"/>
            <a:ext cx="9775283" cy="7207361"/>
          </a:xfrm>
          <a:prstGeom prst="rect">
            <a:avLst/>
          </a:prstGeom>
          <a:ln w="12700">
            <a:miter lim="400000"/>
          </a:ln>
        </p:spPr>
      </p:pic>
      <p:sp>
        <p:nvSpPr>
          <p:cNvPr id="136" name="Shape 136"/>
          <p:cNvSpPr/>
          <p:nvPr/>
        </p:nvSpPr>
        <p:spPr>
          <a:xfrm rot="5400000">
            <a:off x="5633672" y="4185873"/>
            <a:ext cx="6400801" cy="6198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sz="1200" b="0">
                <a:latin typeface="Arial"/>
                <a:ea typeface="Arial"/>
                <a:cs typeface="Arial"/>
                <a:sym typeface="Arial"/>
              </a:defRPr>
            </a:pPr>
            <a:r>
              <a:t/>
            </a:r>
            <a:br/>
            <a:r>
              <a:t/>
            </a:r>
            <a:br/>
            <a:endParaRPr/>
          </a:p>
        </p:txBody>
      </p:sp>
      <p:sp>
        <p:nvSpPr>
          <p:cNvPr id="134" name="Shape 134"/>
          <p:cNvSpPr/>
          <p:nvPr/>
        </p:nvSpPr>
        <p:spPr>
          <a:xfrm>
            <a:off x="2057400" y="22860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rPr dirty="0"/>
              <a:t>Surface of the Earth</a:t>
            </a:r>
          </a:p>
        </p:txBody>
      </p:sp>
      <p:sp>
        <p:nvSpPr>
          <p:cNvPr id="137" name="Shape 13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p:nvPr/>
        </p:nvSpPr>
        <p:spPr>
          <a:xfrm>
            <a:off x="914400" y="15240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388" name="Shape 388"/>
          <p:cNvSpPr/>
          <p:nvPr/>
        </p:nvSpPr>
        <p:spPr>
          <a:xfrm>
            <a:off x="76200" y="914400"/>
            <a:ext cx="8077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spcBef>
                <a:spcPts val="1200"/>
              </a:spcBef>
              <a:defRPr b="0">
                <a:latin typeface="Arial"/>
                <a:ea typeface="Arial"/>
                <a:cs typeface="Arial"/>
                <a:sym typeface="Arial"/>
              </a:defRPr>
            </a:lvl1pPr>
          </a:lstStyle>
          <a:p>
            <a:r>
              <a:t>3. How is continental lithosphere different from oceanic lithosphere?</a:t>
            </a:r>
          </a:p>
        </p:txBody>
      </p:sp>
      <p:grpSp>
        <p:nvGrpSpPr>
          <p:cNvPr id="398" name="Group 398"/>
          <p:cNvGrpSpPr/>
          <p:nvPr/>
        </p:nvGrpSpPr>
        <p:grpSpPr>
          <a:xfrm>
            <a:off x="847725" y="1398902"/>
            <a:ext cx="7991474" cy="3067050"/>
            <a:chOff x="0" y="0"/>
            <a:chExt cx="8534400" cy="3545974"/>
          </a:xfrm>
        </p:grpSpPr>
        <p:sp>
          <p:nvSpPr>
            <p:cNvPr id="389" name="Shape 389"/>
            <p:cNvSpPr/>
            <p:nvPr/>
          </p:nvSpPr>
          <p:spPr>
            <a:xfrm>
              <a:off x="2819400" y="2819400"/>
              <a:ext cx="2286000"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rPr dirty="0"/>
                <a:t>Asthenosphere</a:t>
              </a:r>
              <a:r>
                <a:rPr b="0" dirty="0"/>
                <a:t> </a:t>
              </a:r>
              <a:br>
                <a:rPr b="0" dirty="0"/>
              </a:br>
              <a:r>
                <a:rPr dirty="0"/>
                <a:t>(pink)</a:t>
              </a:r>
            </a:p>
          </p:txBody>
        </p:sp>
        <p:grpSp>
          <p:nvGrpSpPr>
            <p:cNvPr id="397" name="Group 397"/>
            <p:cNvGrpSpPr/>
            <p:nvPr/>
          </p:nvGrpSpPr>
          <p:grpSpPr>
            <a:xfrm>
              <a:off x="0" y="0"/>
              <a:ext cx="8534400" cy="3545974"/>
              <a:chOff x="0" y="0"/>
              <a:chExt cx="8534400" cy="3545973"/>
            </a:xfrm>
          </p:grpSpPr>
          <p:sp>
            <p:nvSpPr>
              <p:cNvPr id="390" name="Shape 390"/>
              <p:cNvSpPr/>
              <p:nvPr/>
            </p:nvSpPr>
            <p:spPr>
              <a:xfrm>
                <a:off x="0" y="0"/>
                <a:ext cx="2286000" cy="16743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rPr dirty="0"/>
                  <a:t>Continental lithosphere</a:t>
                </a:r>
                <a:br>
                  <a:rPr dirty="0"/>
                </a:br>
                <a:r>
                  <a:rPr dirty="0"/>
                  <a:t>(red)</a:t>
                </a:r>
                <a:endParaRPr b="0" dirty="0"/>
              </a:p>
              <a:p>
                <a:pPr>
                  <a:spcBef>
                    <a:spcPts val="1000"/>
                  </a:spcBef>
                  <a:defRPr sz="1800">
                    <a:latin typeface="Arial"/>
                    <a:ea typeface="Arial"/>
                    <a:cs typeface="Arial"/>
                    <a:sym typeface="Arial"/>
                  </a:defRPr>
                </a:pPr>
                <a:r>
                  <a:rPr lang="en-US" dirty="0" smtClean="0"/>
                  <a:t>"</a:t>
                </a:r>
                <a:r>
                  <a:rPr dirty="0" smtClean="0"/>
                  <a:t>Floating</a:t>
                </a:r>
                <a:r>
                  <a:rPr lang="en-US" dirty="0" smtClean="0"/>
                  <a:t>"</a:t>
                </a:r>
                <a:r>
                  <a:rPr dirty="0" smtClean="0"/>
                  <a:t> </a:t>
                </a:r>
                <a:r>
                  <a:rPr dirty="0"/>
                  <a:t>just at or above sea level.</a:t>
                </a:r>
              </a:p>
            </p:txBody>
          </p:sp>
          <p:pic>
            <p:nvPicPr>
              <p:cNvPr id="391" name="image14.jpg" descr="Continent_001"/>
              <p:cNvPicPr>
                <a:picLocks noChangeAspect="1"/>
              </p:cNvPicPr>
              <p:nvPr/>
            </p:nvPicPr>
            <p:blipFill>
              <a:blip r:embed="rId3">
                <a:extLst/>
              </a:blip>
              <a:stretch>
                <a:fillRect/>
              </a:stretch>
            </p:blipFill>
            <p:spPr>
              <a:xfrm>
                <a:off x="2286000" y="228599"/>
                <a:ext cx="3886200" cy="2522539"/>
              </a:xfrm>
              <a:prstGeom prst="rect">
                <a:avLst/>
              </a:prstGeom>
              <a:ln w="12700" cap="flat">
                <a:noFill/>
                <a:miter lim="400000"/>
              </a:ln>
              <a:effectLst/>
            </p:spPr>
          </p:pic>
          <p:sp>
            <p:nvSpPr>
              <p:cNvPr id="392" name="Shape 392"/>
              <p:cNvSpPr/>
              <p:nvPr/>
            </p:nvSpPr>
            <p:spPr>
              <a:xfrm flipH="1" flipV="1">
                <a:off x="5410200" y="685800"/>
                <a:ext cx="1219200" cy="1143001"/>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93" name="Shape 393"/>
              <p:cNvSpPr/>
              <p:nvPr/>
            </p:nvSpPr>
            <p:spPr>
              <a:xfrm>
                <a:off x="1447799" y="228600"/>
                <a:ext cx="1828802" cy="60960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94" name="Shape 394"/>
              <p:cNvSpPr/>
              <p:nvPr/>
            </p:nvSpPr>
            <p:spPr>
              <a:xfrm>
                <a:off x="6248400" y="1871662"/>
                <a:ext cx="2286000" cy="16743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rPr dirty="0"/>
                  <a:t>Oceanic lithosphere</a:t>
                </a:r>
                <a:br>
                  <a:rPr dirty="0"/>
                </a:br>
                <a:r>
                  <a:rPr dirty="0"/>
                  <a:t>(orange)</a:t>
                </a:r>
              </a:p>
              <a:p>
                <a:pPr>
                  <a:spcBef>
                    <a:spcPts val="1000"/>
                  </a:spcBef>
                  <a:defRPr sz="1800">
                    <a:latin typeface="Arial"/>
                    <a:ea typeface="Arial"/>
                    <a:cs typeface="Arial"/>
                    <a:sym typeface="Arial"/>
                  </a:defRPr>
                </a:pPr>
                <a:r>
                  <a:rPr lang="en-US" dirty="0" smtClean="0"/>
                  <a:t>"</a:t>
                </a:r>
                <a:r>
                  <a:rPr dirty="0" smtClean="0"/>
                  <a:t>Floating</a:t>
                </a:r>
                <a:r>
                  <a:rPr lang="en-US" dirty="0" smtClean="0"/>
                  <a:t>"</a:t>
                </a:r>
                <a:r>
                  <a:rPr dirty="0" smtClean="0"/>
                  <a:t> </a:t>
                </a:r>
                <a:r>
                  <a:rPr dirty="0"/>
                  <a:t>lower, beneath sea level.</a:t>
                </a:r>
                <a:r>
                  <a:rPr b="0" dirty="0"/>
                  <a:t> </a:t>
                </a:r>
              </a:p>
            </p:txBody>
          </p:sp>
          <p:sp>
            <p:nvSpPr>
              <p:cNvPr id="395" name="Shape 395"/>
              <p:cNvSpPr/>
              <p:nvPr/>
            </p:nvSpPr>
            <p:spPr>
              <a:xfrm flipV="1">
                <a:off x="3733799" y="1981200"/>
                <a:ext cx="381002" cy="914401"/>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96" name="Shape 396"/>
              <p:cNvSpPr/>
              <p:nvPr/>
            </p:nvSpPr>
            <p:spPr>
              <a:xfrm>
                <a:off x="5638800" y="76199"/>
                <a:ext cx="228600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000"/>
                  </a:spcBef>
                  <a:defRPr sz="1800">
                    <a:latin typeface="Arial"/>
                    <a:ea typeface="Arial"/>
                    <a:cs typeface="Arial"/>
                    <a:sym typeface="Arial"/>
                  </a:defRPr>
                </a:pPr>
                <a:r>
                  <a:t>Sea level</a:t>
                </a:r>
                <a:r>
                  <a:rPr b="0"/>
                  <a:t> </a:t>
                </a:r>
              </a:p>
            </p:txBody>
          </p:sp>
        </p:grpSp>
      </p:grpSp>
      <p:sp>
        <p:nvSpPr>
          <p:cNvPr id="399" name="Shape 399"/>
          <p:cNvSpPr/>
          <p:nvPr/>
        </p:nvSpPr>
        <p:spPr>
          <a:xfrm>
            <a:off x="457200" y="4706447"/>
            <a:ext cx="8534400" cy="1938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000"/>
              </a:spcBef>
              <a:defRPr b="0">
                <a:latin typeface="Arial"/>
                <a:ea typeface="Arial"/>
                <a:cs typeface="Arial"/>
                <a:sym typeface="Arial"/>
              </a:defRPr>
            </a:pPr>
            <a:r>
              <a:rPr dirty="0"/>
              <a:t>A. </a:t>
            </a:r>
            <a:r>
              <a:rPr dirty="0" smtClean="0"/>
              <a:t>Continental lithosphere floats on the asthenosphere, oceanic lithosphere does not.</a:t>
            </a:r>
            <a:br>
              <a:rPr dirty="0" smtClean="0"/>
            </a:br>
            <a:r>
              <a:rPr dirty="0" smtClean="0"/>
              <a:t>B</a:t>
            </a:r>
            <a:r>
              <a:rPr dirty="0"/>
              <a:t>. </a:t>
            </a:r>
            <a:r>
              <a:rPr dirty="0" smtClean="0"/>
              <a:t>Continental </a:t>
            </a:r>
            <a:r>
              <a:rPr dirty="0"/>
              <a:t>lithosphere is more dense than oceanic lithosphere.</a:t>
            </a:r>
            <a:br>
              <a:rPr dirty="0"/>
            </a:br>
            <a:r>
              <a:rPr dirty="0"/>
              <a:t>C. Oceanic lithosphere floats on the asthenosphere, continental lithosphere does not.</a:t>
            </a:r>
            <a:br>
              <a:rPr dirty="0"/>
            </a:br>
            <a:r>
              <a:rPr dirty="0"/>
              <a:t>D. </a:t>
            </a:r>
            <a:r>
              <a:rPr dirty="0" smtClean="0"/>
              <a:t>Oceanic lithosphere is more dense than continental lithosphere. </a:t>
            </a:r>
            <a:endParaRPr dirty="0"/>
          </a:p>
        </p:txBody>
      </p:sp>
      <p:sp>
        <p:nvSpPr>
          <p:cNvPr id="400" name="Shape 4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p:nvPr/>
        </p:nvSpPr>
        <p:spPr>
          <a:xfrm>
            <a:off x="838200" y="381000"/>
            <a:ext cx="7315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405" name="Shape 405"/>
          <p:cNvSpPr/>
          <p:nvPr/>
        </p:nvSpPr>
        <p:spPr>
          <a:xfrm>
            <a:off x="762000" y="1081087"/>
            <a:ext cx="8077200" cy="2572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defRPr b="0">
                <a:latin typeface="Arial"/>
                <a:ea typeface="Arial"/>
                <a:cs typeface="Arial"/>
                <a:sym typeface="Arial"/>
              </a:defRPr>
            </a:pPr>
            <a:r>
              <a:t>4. 	Which of the following would be the most likely reason</a:t>
            </a:r>
          </a:p>
          <a:p>
            <a:pPr marL="457200" lvl="1" indent="0">
              <a:defRPr b="0">
                <a:latin typeface="Arial"/>
                <a:ea typeface="Arial"/>
                <a:cs typeface="Arial"/>
                <a:sym typeface="Arial"/>
              </a:defRPr>
            </a:pPr>
            <a:r>
              <a:t>that tectonic plates float on the asthenosphere?</a:t>
            </a:r>
          </a:p>
          <a:p>
            <a:pPr marL="457200" lvl="1" indent="0">
              <a:defRPr b="0">
                <a:latin typeface="Arial"/>
                <a:ea typeface="Arial"/>
                <a:cs typeface="Arial"/>
                <a:sym typeface="Arial"/>
              </a:defRPr>
            </a:pPr>
            <a:endParaRPr/>
          </a:p>
          <a:p>
            <a:pPr marL="457200" lvl="1" indent="0">
              <a:defRPr b="0">
                <a:latin typeface="Arial"/>
                <a:ea typeface="Arial"/>
                <a:cs typeface="Arial"/>
                <a:sym typeface="Arial"/>
              </a:defRPr>
            </a:pPr>
            <a:r>
              <a:t>A. pH of the lithosphere </a:t>
            </a:r>
          </a:p>
          <a:p>
            <a:pPr marL="457200" lvl="1" indent="0">
              <a:defRPr b="0">
                <a:latin typeface="Arial"/>
                <a:ea typeface="Arial"/>
                <a:cs typeface="Arial"/>
                <a:sym typeface="Arial"/>
              </a:defRPr>
            </a:pPr>
            <a:r>
              <a:t>B. Volume of the lithosphere</a:t>
            </a:r>
          </a:p>
          <a:p>
            <a:pPr marL="457200" lvl="1" indent="0">
              <a:defRPr b="0">
                <a:latin typeface="Arial"/>
                <a:ea typeface="Arial"/>
                <a:cs typeface="Arial"/>
                <a:sym typeface="Arial"/>
              </a:defRPr>
            </a:pPr>
            <a:r>
              <a:t>C. Mass of the lithosphere</a:t>
            </a:r>
          </a:p>
          <a:p>
            <a:pPr marL="457200" lvl="1" indent="0">
              <a:defRPr b="0">
                <a:latin typeface="Arial"/>
                <a:ea typeface="Arial"/>
                <a:cs typeface="Arial"/>
                <a:sym typeface="Arial"/>
              </a:defRPr>
            </a:pPr>
            <a:r>
              <a:t>D. Density of the lithosphere</a:t>
            </a:r>
          </a:p>
        </p:txBody>
      </p:sp>
      <p:sp>
        <p:nvSpPr>
          <p:cNvPr id="406" name="Shape 406"/>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p:nvPr/>
        </p:nvSpPr>
        <p:spPr>
          <a:xfrm>
            <a:off x="838200" y="273050"/>
            <a:ext cx="78486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411" name="Shape 411"/>
          <p:cNvSpPr/>
          <p:nvPr/>
        </p:nvSpPr>
        <p:spPr>
          <a:xfrm>
            <a:off x="762000" y="1081087"/>
            <a:ext cx="8077200" cy="3323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rPr dirty="0"/>
              <a:t>5. 	Catherine thinks that magma forms different types of rock on land and under water. To test her idea she should obtain a sample of magma and</a:t>
            </a:r>
          </a:p>
          <a:p>
            <a:pPr marL="457200" indent="-457200">
              <a:spcBef>
                <a:spcPts val="1200"/>
              </a:spcBef>
              <a:defRPr b="0">
                <a:latin typeface="Arial"/>
                <a:ea typeface="Arial"/>
                <a:cs typeface="Arial"/>
                <a:sym typeface="Arial"/>
              </a:defRPr>
            </a:pPr>
            <a:r>
              <a:rPr dirty="0"/>
              <a:t>	A. Expose half of the magma to salt water and half of the magma </a:t>
            </a:r>
            <a:br>
              <a:rPr dirty="0"/>
            </a:br>
            <a:r>
              <a:rPr dirty="0"/>
              <a:t>     to fresh water.</a:t>
            </a:r>
            <a:br>
              <a:rPr dirty="0"/>
            </a:br>
            <a:r>
              <a:rPr dirty="0"/>
              <a:t>B. Expose half of the magma to polluted air and half of the </a:t>
            </a:r>
            <a:br>
              <a:rPr dirty="0"/>
            </a:br>
            <a:r>
              <a:rPr dirty="0"/>
              <a:t>    magma to clean air.</a:t>
            </a:r>
            <a:br>
              <a:rPr dirty="0"/>
            </a:br>
            <a:r>
              <a:rPr dirty="0"/>
              <a:t>C. Expose half of the magma to salt water and save the other </a:t>
            </a:r>
            <a:br>
              <a:rPr dirty="0"/>
            </a:br>
            <a:r>
              <a:rPr dirty="0"/>
              <a:t>     sample of </a:t>
            </a:r>
            <a:r>
              <a:rPr dirty="0" smtClean="0"/>
              <a:t>magma</a:t>
            </a:r>
            <a:r>
              <a:rPr lang="en-US" dirty="0" smtClean="0"/>
              <a:t>.</a:t>
            </a:r>
            <a:r>
              <a:rPr dirty="0"/>
              <a:t/>
            </a:r>
            <a:br>
              <a:rPr dirty="0"/>
            </a:br>
            <a:r>
              <a:rPr dirty="0"/>
              <a:t>D. Expose half the magma to water and half of the magma to air. </a:t>
            </a:r>
          </a:p>
        </p:txBody>
      </p:sp>
      <p:sp>
        <p:nvSpPr>
          <p:cNvPr id="412" name="Shape 412"/>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417" name="Shape 417"/>
          <p:cNvSpPr/>
          <p:nvPr/>
        </p:nvSpPr>
        <p:spPr>
          <a:xfrm>
            <a:off x="2819400" y="3519487"/>
            <a:ext cx="6477000" cy="15792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Divergent Boundaries</a:t>
            </a:r>
          </a:p>
        </p:txBody>
      </p:sp>
      <p:sp>
        <p:nvSpPr>
          <p:cNvPr id="418" name="Shape 418"/>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419"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422" name="Group 422"/>
          <p:cNvGrpSpPr/>
          <p:nvPr/>
        </p:nvGrpSpPr>
        <p:grpSpPr>
          <a:xfrm>
            <a:off x="152400" y="547687"/>
            <a:ext cx="2628620" cy="2971801"/>
            <a:chOff x="0" y="0"/>
            <a:chExt cx="2628619" cy="2971800"/>
          </a:xfrm>
        </p:grpSpPr>
        <p:pic>
          <p:nvPicPr>
            <p:cNvPr id="420"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421"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p:nvPr/>
        </p:nvSpPr>
        <p:spPr>
          <a:xfrm>
            <a:off x="381000" y="273050"/>
            <a:ext cx="8382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Rifting: Creating a Divergent Boundary</a:t>
            </a:r>
          </a:p>
        </p:txBody>
      </p:sp>
      <p:sp>
        <p:nvSpPr>
          <p:cNvPr id="425" name="Shape 425"/>
          <p:cNvSpPr/>
          <p:nvPr/>
        </p:nvSpPr>
        <p:spPr>
          <a:xfrm>
            <a:off x="5486400" y="1339850"/>
            <a:ext cx="3429000" cy="48406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buSzPct val="100000"/>
              <a:buChar char="•"/>
              <a:defRPr b="0">
                <a:latin typeface="Arial"/>
                <a:ea typeface="Arial"/>
                <a:cs typeface="Arial"/>
                <a:sym typeface="Arial"/>
              </a:defRPr>
            </a:pPr>
            <a:r>
              <a:rPr dirty="0"/>
              <a:t>Molten rock (magma) moved upward by convection currents can heat the bottom of the lithosphere, melting it.</a:t>
            </a:r>
          </a:p>
          <a:p>
            <a:pPr>
              <a:spcBef>
                <a:spcPts val="1200"/>
              </a:spcBef>
              <a:buSzPct val="100000"/>
              <a:buChar char="•"/>
              <a:defRPr b="0">
                <a:latin typeface="Arial"/>
                <a:ea typeface="Arial"/>
                <a:cs typeface="Arial"/>
                <a:sym typeface="Arial"/>
              </a:defRPr>
            </a:pPr>
            <a:r>
              <a:rPr dirty="0"/>
              <a:t>Some of the magma cools inside and on the surface of the crust, creating different types of igneous rock.</a:t>
            </a:r>
          </a:p>
          <a:p>
            <a:pPr>
              <a:spcBef>
                <a:spcPts val="1200"/>
              </a:spcBef>
              <a:buSzPct val="100000"/>
              <a:buChar char="•"/>
              <a:defRPr b="0">
                <a:latin typeface="Arial"/>
                <a:ea typeface="Arial"/>
                <a:cs typeface="Arial"/>
                <a:sym typeface="Arial"/>
              </a:defRPr>
            </a:pPr>
            <a:r>
              <a:rPr dirty="0"/>
              <a:t>As magma pushes upward it put pressure on the crust, cracking it.</a:t>
            </a:r>
            <a:endParaRPr sz="3200" dirty="0"/>
          </a:p>
          <a:p>
            <a:pPr>
              <a:spcBef>
                <a:spcPts val="1200"/>
              </a:spcBef>
              <a:defRPr sz="3200" b="0">
                <a:latin typeface="Arial"/>
                <a:ea typeface="Arial"/>
                <a:cs typeface="Arial"/>
                <a:sym typeface="Arial"/>
              </a:defRPr>
            </a:pPr>
            <a:endParaRPr sz="3200" dirty="0"/>
          </a:p>
        </p:txBody>
      </p:sp>
      <p:sp>
        <p:nvSpPr>
          <p:cNvPr id="426" name="Shape 426"/>
          <p:cNvSpPr/>
          <p:nvPr/>
        </p:nvSpPr>
        <p:spPr>
          <a:xfrm>
            <a:off x="1828800" y="2971800"/>
            <a:ext cx="1905000"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000"/>
              </a:spcBef>
              <a:defRPr sz="1800">
                <a:latin typeface="Arial"/>
                <a:ea typeface="Arial"/>
                <a:cs typeface="Arial"/>
                <a:sym typeface="Arial"/>
              </a:defRPr>
            </a:lvl1pPr>
          </a:lstStyle>
          <a:p>
            <a:r>
              <a:t>Magma rising</a:t>
            </a:r>
          </a:p>
        </p:txBody>
      </p:sp>
      <p:grpSp>
        <p:nvGrpSpPr>
          <p:cNvPr id="435" name="Group 435"/>
          <p:cNvGrpSpPr/>
          <p:nvPr/>
        </p:nvGrpSpPr>
        <p:grpSpPr>
          <a:xfrm>
            <a:off x="0" y="2209800"/>
            <a:ext cx="5257800" cy="4114800"/>
            <a:chOff x="0" y="0"/>
            <a:chExt cx="5257800" cy="4114800"/>
          </a:xfrm>
        </p:grpSpPr>
        <p:grpSp>
          <p:nvGrpSpPr>
            <p:cNvPr id="429" name="Group 429"/>
            <p:cNvGrpSpPr/>
            <p:nvPr/>
          </p:nvGrpSpPr>
          <p:grpSpPr>
            <a:xfrm>
              <a:off x="304800" y="0"/>
              <a:ext cx="4953000" cy="4114800"/>
              <a:chOff x="0" y="0"/>
              <a:chExt cx="4953000" cy="4114800"/>
            </a:xfrm>
          </p:grpSpPr>
          <p:pic>
            <p:nvPicPr>
              <p:cNvPr id="427" name="image16.jpg" descr="Continent002"/>
              <p:cNvPicPr>
                <a:picLocks noChangeAspect="1"/>
              </p:cNvPicPr>
              <p:nvPr/>
            </p:nvPicPr>
            <p:blipFill>
              <a:blip r:embed="rId3">
                <a:extLst/>
              </a:blip>
              <a:stretch>
                <a:fillRect/>
              </a:stretch>
            </p:blipFill>
            <p:spPr>
              <a:xfrm>
                <a:off x="0" y="0"/>
                <a:ext cx="4953000" cy="4052888"/>
              </a:xfrm>
              <a:prstGeom prst="rect">
                <a:avLst/>
              </a:prstGeom>
              <a:ln w="12700" cap="flat">
                <a:noFill/>
                <a:miter lim="400000"/>
              </a:ln>
              <a:effectLst/>
            </p:spPr>
          </p:pic>
          <p:sp>
            <p:nvSpPr>
              <p:cNvPr id="428" name="Shape 428"/>
              <p:cNvSpPr/>
              <p:nvPr/>
            </p:nvSpPr>
            <p:spPr>
              <a:xfrm>
                <a:off x="228600" y="2514600"/>
                <a:ext cx="4419600" cy="16002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430" name="Shape 430"/>
            <p:cNvSpPr/>
            <p:nvPr/>
          </p:nvSpPr>
          <p:spPr>
            <a:xfrm>
              <a:off x="1752600" y="1919287"/>
              <a:ext cx="19050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defRPr sz="1800">
                  <a:latin typeface="Arial"/>
                  <a:ea typeface="Arial"/>
                  <a:cs typeface="Arial"/>
                  <a:sym typeface="Arial"/>
                </a:defRPr>
              </a:lvl1pPr>
            </a:lstStyle>
            <a:p>
              <a:r>
                <a:t>Magma rising</a:t>
              </a:r>
            </a:p>
          </p:txBody>
        </p:sp>
        <p:sp>
          <p:nvSpPr>
            <p:cNvPr id="431" name="Shape 431"/>
            <p:cNvSpPr/>
            <p:nvPr/>
          </p:nvSpPr>
          <p:spPr>
            <a:xfrm flipH="1" flipV="1">
              <a:off x="2895600" y="1600199"/>
              <a:ext cx="1219201" cy="121920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32" name="Shape 432"/>
            <p:cNvSpPr/>
            <p:nvPr/>
          </p:nvSpPr>
          <p:spPr>
            <a:xfrm flipV="1">
              <a:off x="762000" y="1676399"/>
              <a:ext cx="1447801" cy="137160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33" name="Shape 433"/>
            <p:cNvSpPr/>
            <p:nvPr/>
          </p:nvSpPr>
          <p:spPr>
            <a:xfrm>
              <a:off x="2971800" y="2819400"/>
              <a:ext cx="22860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defRPr sz="1800">
                  <a:latin typeface="Arial"/>
                  <a:ea typeface="Arial"/>
                  <a:cs typeface="Arial"/>
                  <a:sym typeface="Arial"/>
                </a:defRPr>
              </a:lvl1pPr>
            </a:lstStyle>
            <a:p>
              <a:r>
                <a:t>Crack in crust</a:t>
              </a:r>
            </a:p>
          </p:txBody>
        </p:sp>
        <p:sp>
          <p:nvSpPr>
            <p:cNvPr id="434" name="Shape 434"/>
            <p:cNvSpPr/>
            <p:nvPr/>
          </p:nvSpPr>
          <p:spPr>
            <a:xfrm>
              <a:off x="0" y="2971800"/>
              <a:ext cx="22860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defRPr sz="1800">
                  <a:latin typeface="Arial"/>
                  <a:ea typeface="Arial"/>
                  <a:cs typeface="Arial"/>
                  <a:sym typeface="Arial"/>
                </a:defRPr>
              </a:lvl1pPr>
            </a:lstStyle>
            <a:p>
              <a:r>
                <a:t>Crack in crust</a:t>
              </a:r>
            </a:p>
          </p:txBody>
        </p:sp>
      </p:grpSp>
      <p:sp>
        <p:nvSpPr>
          <p:cNvPr id="436" name="Shape 436"/>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457200" y="228600"/>
            <a:ext cx="8382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Rifting: Creating a Divergent Boundary</a:t>
            </a:r>
          </a:p>
        </p:txBody>
      </p:sp>
      <p:grpSp>
        <p:nvGrpSpPr>
          <p:cNvPr id="449" name="Group 449"/>
          <p:cNvGrpSpPr/>
          <p:nvPr/>
        </p:nvGrpSpPr>
        <p:grpSpPr>
          <a:xfrm>
            <a:off x="266700" y="932352"/>
            <a:ext cx="8763000" cy="6153964"/>
            <a:chOff x="0" y="0"/>
            <a:chExt cx="8763000" cy="6153962"/>
          </a:xfrm>
        </p:grpSpPr>
        <p:sp>
          <p:nvSpPr>
            <p:cNvPr id="441" name="Shape 441"/>
            <p:cNvSpPr/>
            <p:nvPr/>
          </p:nvSpPr>
          <p:spPr>
            <a:xfrm>
              <a:off x="4343400" y="1506539"/>
              <a:ext cx="4419600" cy="4647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1409700" lvl="2" indent="-495300">
                <a:buSzPct val="100000"/>
                <a:buChar char="•"/>
                <a:defRPr b="0">
                  <a:latin typeface="Arial"/>
                  <a:ea typeface="Arial"/>
                  <a:cs typeface="Arial"/>
                  <a:sym typeface="Arial"/>
                </a:defRPr>
              </a:pPr>
              <a:r>
                <a:rPr dirty="0"/>
                <a:t>Magma that squeezes through the crack of the rift produce volcanoes.</a:t>
              </a:r>
            </a:p>
            <a:p>
              <a:pPr marL="838200" lvl="2" indent="-342900">
                <a:buFont typeface="Arial" panose="020B0604020202020204" pitchFamily="34" charset="0"/>
                <a:buChar char="•"/>
                <a:defRPr b="0">
                  <a:latin typeface="Arial"/>
                  <a:ea typeface="Arial"/>
                  <a:cs typeface="Arial"/>
                  <a:sym typeface="Arial"/>
                </a:defRPr>
              </a:pPr>
              <a:endParaRPr dirty="0"/>
            </a:p>
            <a:p>
              <a:pPr marL="1409700" lvl="2" indent="-495300">
                <a:buSzPct val="100000"/>
                <a:buChar char="•"/>
                <a:defRPr b="0">
                  <a:latin typeface="Arial"/>
                  <a:ea typeface="Arial"/>
                  <a:cs typeface="Arial"/>
                  <a:sym typeface="Arial"/>
                </a:defRPr>
              </a:pPr>
              <a:r>
                <a:rPr dirty="0" smtClean="0"/>
                <a:t>As more </a:t>
              </a:r>
              <a:r>
                <a:rPr dirty="0"/>
                <a:t>cracks </a:t>
              </a:r>
              <a:r>
                <a:rPr lang="en-US" dirty="0" smtClean="0"/>
                <a:t>form</a:t>
              </a:r>
              <a:r>
                <a:rPr dirty="0" smtClean="0"/>
                <a:t>, </a:t>
              </a:r>
              <a:r>
                <a:rPr dirty="0"/>
                <a:t>the area between the two sides of </a:t>
              </a:r>
              <a:r>
                <a:rPr dirty="0" smtClean="0"/>
                <a:t>crust </a:t>
              </a:r>
              <a:r>
                <a:rPr dirty="0"/>
                <a:t>sinks into the </a:t>
              </a:r>
              <a:r>
                <a:rPr dirty="0" smtClean="0"/>
                <a:t>mantle</a:t>
              </a:r>
              <a:r>
                <a:rPr lang="en-US" dirty="0" smtClean="0"/>
                <a:t>. </a:t>
              </a:r>
              <a:r>
                <a:rPr dirty="0" smtClean="0"/>
                <a:t>This </a:t>
              </a:r>
              <a:r>
                <a:rPr lang="en-US" dirty="0" smtClean="0"/>
                <a:t>creates a </a:t>
              </a:r>
              <a:r>
                <a:rPr dirty="0" smtClean="0"/>
                <a:t>valley </a:t>
              </a:r>
              <a:r>
                <a:rPr dirty="0"/>
                <a:t>is called a rift. </a:t>
              </a:r>
            </a:p>
            <a:p>
              <a:pPr marL="838200" lvl="2" indent="-342900">
                <a:buFont typeface="Arial" panose="020B0604020202020204" pitchFamily="34" charset="0"/>
                <a:buChar char="•"/>
                <a:defRPr b="0">
                  <a:latin typeface="Arial"/>
                  <a:ea typeface="Arial"/>
                  <a:cs typeface="Arial"/>
                  <a:sym typeface="Arial"/>
                </a:defRPr>
              </a:pPr>
              <a:endParaRPr dirty="0"/>
            </a:p>
            <a:p>
              <a:pPr marL="1409700" lvl="2" indent="-495300">
                <a:buSzPct val="100000"/>
                <a:buChar char="•"/>
                <a:defRPr b="0">
                  <a:latin typeface="Arial"/>
                  <a:ea typeface="Arial"/>
                  <a:cs typeface="Arial"/>
                  <a:sym typeface="Arial"/>
                </a:defRPr>
              </a:pPr>
              <a:r>
                <a:rPr dirty="0"/>
                <a:t>This magma creates new crust on the surface of the Earth.</a:t>
              </a:r>
            </a:p>
            <a:p>
              <a:pPr marL="1409700" lvl="2" indent="-495300">
                <a:buSzPct val="100000"/>
                <a:buChar char="•"/>
                <a:defRPr sz="1800" b="0">
                  <a:latin typeface="Arial"/>
                  <a:ea typeface="Arial"/>
                  <a:cs typeface="Arial"/>
                  <a:sym typeface="Arial"/>
                </a:defRPr>
              </a:pPr>
              <a:endParaRPr dirty="0"/>
            </a:p>
            <a:p>
              <a:pPr marL="1409700" lvl="2" indent="-495300">
                <a:buSzPct val="100000"/>
                <a:buChar char="•"/>
                <a:defRPr sz="1800" b="0">
                  <a:latin typeface="Arial"/>
                  <a:ea typeface="Arial"/>
                  <a:cs typeface="Arial"/>
                  <a:sym typeface="Arial"/>
                </a:defRPr>
              </a:pPr>
              <a:endParaRPr dirty="0"/>
            </a:p>
          </p:txBody>
        </p:sp>
        <p:pic>
          <p:nvPicPr>
            <p:cNvPr id="442" name="image16.jpg" descr="Continent002"/>
            <p:cNvPicPr>
              <a:picLocks noChangeAspect="1"/>
            </p:cNvPicPr>
            <p:nvPr/>
          </p:nvPicPr>
          <p:blipFill>
            <a:blip r:embed="rId3">
              <a:extLst/>
            </a:blip>
            <a:stretch>
              <a:fillRect/>
            </a:stretch>
          </p:blipFill>
          <p:spPr>
            <a:xfrm>
              <a:off x="0" y="0"/>
              <a:ext cx="4953000" cy="4052888"/>
            </a:xfrm>
            <a:prstGeom prst="rect">
              <a:avLst/>
            </a:prstGeom>
            <a:ln w="12700" cap="flat">
              <a:noFill/>
              <a:miter lim="400000"/>
            </a:ln>
            <a:effectLst/>
          </p:spPr>
        </p:pic>
        <p:sp>
          <p:nvSpPr>
            <p:cNvPr id="443" name="Shape 443"/>
            <p:cNvSpPr/>
            <p:nvPr/>
          </p:nvSpPr>
          <p:spPr>
            <a:xfrm flipH="1">
              <a:off x="4800600" y="1981200"/>
              <a:ext cx="838200" cy="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44" name="Shape 444"/>
            <p:cNvSpPr/>
            <p:nvPr/>
          </p:nvSpPr>
          <p:spPr>
            <a:xfrm flipH="1">
              <a:off x="4800600" y="3505200"/>
              <a:ext cx="838200" cy="0"/>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45" name="Shape 445"/>
            <p:cNvSpPr/>
            <p:nvPr/>
          </p:nvSpPr>
          <p:spPr>
            <a:xfrm>
              <a:off x="1905000" y="1143000"/>
              <a:ext cx="1295400"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800"/>
                </a:spcBef>
                <a:defRPr sz="1400">
                  <a:latin typeface="Arial"/>
                  <a:ea typeface="Arial"/>
                  <a:cs typeface="Arial"/>
                  <a:sym typeface="Arial"/>
                </a:defRPr>
              </a:lvl1pPr>
            </a:lstStyle>
            <a:p>
              <a:r>
                <a:t>volcano</a:t>
              </a:r>
            </a:p>
          </p:txBody>
        </p:sp>
        <p:sp>
          <p:nvSpPr>
            <p:cNvPr id="446" name="Shape 446"/>
            <p:cNvSpPr/>
            <p:nvPr/>
          </p:nvSpPr>
          <p:spPr>
            <a:xfrm>
              <a:off x="2057400" y="2482850"/>
              <a:ext cx="609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rift</a:t>
              </a:r>
            </a:p>
          </p:txBody>
        </p:sp>
        <p:sp>
          <p:nvSpPr>
            <p:cNvPr id="447" name="Shape 447"/>
            <p:cNvSpPr/>
            <p:nvPr/>
          </p:nvSpPr>
          <p:spPr>
            <a:xfrm>
              <a:off x="1524000" y="1905000"/>
              <a:ext cx="1752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Magma rising</a:t>
              </a:r>
            </a:p>
          </p:txBody>
        </p:sp>
        <p:sp>
          <p:nvSpPr>
            <p:cNvPr id="448" name="Shape 448"/>
            <p:cNvSpPr/>
            <p:nvPr/>
          </p:nvSpPr>
          <p:spPr>
            <a:xfrm>
              <a:off x="1524000" y="3429000"/>
              <a:ext cx="1752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Magma rising</a:t>
              </a:r>
            </a:p>
          </p:txBody>
        </p:sp>
      </p:grpSp>
      <p:sp>
        <p:nvSpPr>
          <p:cNvPr id="450" name="Shape 45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extLst>
      <p:ext uri="{BB962C8B-B14F-4D97-AF65-F5344CB8AC3E}">
        <p14:creationId xmlns:p14="http://schemas.microsoft.com/office/powerpoint/2010/main" val="149733176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p:nvPr/>
        </p:nvSpPr>
        <p:spPr>
          <a:xfrm>
            <a:off x="533400" y="76200"/>
            <a:ext cx="8382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Rifting: Creating a Divergent Boundary</a:t>
            </a:r>
          </a:p>
        </p:txBody>
      </p:sp>
      <p:sp>
        <p:nvSpPr>
          <p:cNvPr id="455" name="Shape 455"/>
          <p:cNvSpPr/>
          <p:nvPr/>
        </p:nvSpPr>
        <p:spPr>
          <a:xfrm>
            <a:off x="295274" y="4714875"/>
            <a:ext cx="8620126" cy="275460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2" indent="0">
              <a:lnSpc>
                <a:spcPct val="85000"/>
              </a:lnSpc>
              <a:defRPr b="0">
                <a:latin typeface="Arial"/>
                <a:ea typeface="Arial"/>
                <a:cs typeface="Arial"/>
                <a:sym typeface="Arial"/>
              </a:defRPr>
            </a:pPr>
            <a:r>
              <a:rPr dirty="0"/>
              <a:t>A rift is an example of a divergent boundary.</a:t>
            </a:r>
          </a:p>
          <a:p>
            <a:pPr lvl="2" indent="0">
              <a:lnSpc>
                <a:spcPct val="85000"/>
              </a:lnSpc>
              <a:defRPr b="0">
                <a:latin typeface="Arial"/>
                <a:ea typeface="Arial"/>
                <a:cs typeface="Arial"/>
                <a:sym typeface="Arial"/>
              </a:defRPr>
            </a:pPr>
            <a:endParaRPr dirty="0"/>
          </a:p>
          <a:p>
            <a:pPr lvl="2" indent="0">
              <a:lnSpc>
                <a:spcPct val="85000"/>
              </a:lnSpc>
              <a:defRPr b="0">
                <a:latin typeface="Arial"/>
                <a:ea typeface="Arial"/>
                <a:cs typeface="Arial"/>
                <a:sym typeface="Arial"/>
              </a:defRPr>
            </a:pPr>
            <a:r>
              <a:rPr dirty="0"/>
              <a:t>Rifts can occur under continental lithosphere and oceanic lithosphere. In both cases volcanoes form and earthquakes can occur. </a:t>
            </a:r>
          </a:p>
          <a:p>
            <a:pPr lvl="2" indent="0">
              <a:lnSpc>
                <a:spcPct val="85000"/>
              </a:lnSpc>
              <a:defRPr b="0">
                <a:latin typeface="Arial"/>
                <a:ea typeface="Arial"/>
                <a:cs typeface="Arial"/>
                <a:sym typeface="Arial"/>
              </a:defRPr>
            </a:pPr>
            <a:endParaRPr lang="en-US" dirty="0" smtClean="0"/>
          </a:p>
          <a:p>
            <a:pPr lvl="2" indent="0">
              <a:lnSpc>
                <a:spcPct val="85000"/>
              </a:lnSpc>
              <a:defRPr b="0">
                <a:latin typeface="Arial"/>
                <a:ea typeface="Arial"/>
                <a:cs typeface="Arial"/>
                <a:sym typeface="Arial"/>
              </a:defRPr>
            </a:pPr>
            <a:r>
              <a:rPr dirty="0" smtClean="0"/>
              <a:t>When </a:t>
            </a:r>
            <a:r>
              <a:rPr dirty="0"/>
              <a:t>rifts occur, the tectonic plate can remain intact with a crack in the middle or it can split in two creating two new tectonic plates. </a:t>
            </a:r>
            <a:endParaRPr dirty="0" smtClean="0"/>
          </a:p>
          <a:p>
            <a:pPr lvl="2">
              <a:defRPr sz="1800">
                <a:latin typeface="Arial"/>
                <a:ea typeface="Arial"/>
                <a:cs typeface="Arial"/>
                <a:sym typeface="Arial"/>
              </a:defRPr>
            </a:pPr>
            <a:endParaRPr dirty="0" smtClean="0"/>
          </a:p>
          <a:p>
            <a:pPr lvl="2">
              <a:defRPr sz="1800" b="0">
                <a:latin typeface="Arial"/>
                <a:ea typeface="Arial"/>
                <a:cs typeface="Arial"/>
                <a:sym typeface="Arial"/>
              </a:defRPr>
            </a:pPr>
            <a:endParaRPr dirty="0" smtClean="0"/>
          </a:p>
          <a:p>
            <a:pPr lvl="2">
              <a:defRPr sz="1800" b="0">
                <a:latin typeface="Arial"/>
                <a:ea typeface="Arial"/>
                <a:cs typeface="Arial"/>
                <a:sym typeface="Arial"/>
              </a:defRPr>
            </a:pPr>
            <a:endParaRPr dirty="0"/>
          </a:p>
        </p:txBody>
      </p:sp>
      <p:grpSp>
        <p:nvGrpSpPr>
          <p:cNvPr id="461" name="Group 461"/>
          <p:cNvGrpSpPr/>
          <p:nvPr/>
        </p:nvGrpSpPr>
        <p:grpSpPr>
          <a:xfrm>
            <a:off x="2057400" y="671512"/>
            <a:ext cx="4953000" cy="4052890"/>
            <a:chOff x="0" y="0"/>
            <a:chExt cx="4953000" cy="4052888"/>
          </a:xfrm>
        </p:grpSpPr>
        <p:pic>
          <p:nvPicPr>
            <p:cNvPr id="456" name="image16.jpg" descr="Continent002"/>
            <p:cNvPicPr>
              <a:picLocks noChangeAspect="1"/>
            </p:cNvPicPr>
            <p:nvPr/>
          </p:nvPicPr>
          <p:blipFill>
            <a:blip r:embed="rId3">
              <a:extLst/>
            </a:blip>
            <a:stretch>
              <a:fillRect/>
            </a:stretch>
          </p:blipFill>
          <p:spPr>
            <a:xfrm>
              <a:off x="0" y="0"/>
              <a:ext cx="4953000" cy="4052888"/>
            </a:xfrm>
            <a:prstGeom prst="rect">
              <a:avLst/>
            </a:prstGeom>
            <a:ln w="12700" cap="flat">
              <a:noFill/>
              <a:miter lim="400000"/>
            </a:ln>
            <a:effectLst/>
          </p:spPr>
        </p:pic>
        <p:sp>
          <p:nvSpPr>
            <p:cNvPr id="457" name="Shape 457"/>
            <p:cNvSpPr/>
            <p:nvPr/>
          </p:nvSpPr>
          <p:spPr>
            <a:xfrm>
              <a:off x="1905000" y="1142999"/>
              <a:ext cx="1295400"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800"/>
                </a:spcBef>
                <a:defRPr sz="1400">
                  <a:latin typeface="Arial"/>
                  <a:ea typeface="Arial"/>
                  <a:cs typeface="Arial"/>
                  <a:sym typeface="Arial"/>
                </a:defRPr>
              </a:lvl1pPr>
            </a:lstStyle>
            <a:p>
              <a:r>
                <a:t>volcano</a:t>
              </a:r>
            </a:p>
          </p:txBody>
        </p:sp>
        <p:sp>
          <p:nvSpPr>
            <p:cNvPr id="458" name="Shape 458"/>
            <p:cNvSpPr/>
            <p:nvPr/>
          </p:nvSpPr>
          <p:spPr>
            <a:xfrm>
              <a:off x="2105025" y="2482849"/>
              <a:ext cx="609600"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rPr dirty="0"/>
                <a:t>rift</a:t>
              </a:r>
            </a:p>
          </p:txBody>
        </p:sp>
        <p:sp>
          <p:nvSpPr>
            <p:cNvPr id="459" name="Shape 459"/>
            <p:cNvSpPr/>
            <p:nvPr/>
          </p:nvSpPr>
          <p:spPr>
            <a:xfrm>
              <a:off x="1524000" y="1904999"/>
              <a:ext cx="1752600"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Magma rising</a:t>
              </a:r>
            </a:p>
          </p:txBody>
        </p:sp>
        <p:sp>
          <p:nvSpPr>
            <p:cNvPr id="460" name="Shape 460"/>
            <p:cNvSpPr/>
            <p:nvPr/>
          </p:nvSpPr>
          <p:spPr>
            <a:xfrm>
              <a:off x="1524000" y="3428999"/>
              <a:ext cx="1752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Magma rising</a:t>
              </a:r>
            </a:p>
          </p:txBody>
        </p:sp>
      </p:grpSp>
      <p:sp>
        <p:nvSpPr>
          <p:cNvPr id="462" name="Shape 462"/>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2362200" y="152400"/>
            <a:ext cx="3962783"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pPr algn="ctr"/>
            <a:r>
              <a:rPr dirty="0" smtClean="0"/>
              <a:t>Mid-Ocean </a:t>
            </a:r>
            <a:r>
              <a:rPr dirty="0"/>
              <a:t>Ridges</a:t>
            </a:r>
          </a:p>
        </p:txBody>
      </p:sp>
      <p:sp>
        <p:nvSpPr>
          <p:cNvPr id="467" name="Shape 467"/>
          <p:cNvSpPr/>
          <p:nvPr/>
        </p:nvSpPr>
        <p:spPr>
          <a:xfrm>
            <a:off x="0" y="914399"/>
            <a:ext cx="4876800" cy="59531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14400" lvl="1" indent="-457200">
              <a:spcBef>
                <a:spcPts val="1400"/>
              </a:spcBef>
              <a:buSzPct val="100000"/>
              <a:buChar char="•"/>
              <a:defRPr b="0">
                <a:latin typeface="Arial"/>
                <a:ea typeface="Arial"/>
                <a:cs typeface="Arial"/>
                <a:sym typeface="Arial"/>
              </a:defRPr>
            </a:pPr>
            <a:r>
              <a:rPr dirty="0"/>
              <a:t>Rifts </a:t>
            </a:r>
            <a:r>
              <a:rPr dirty="0" smtClean="0"/>
              <a:t>that form under the ocean </a:t>
            </a:r>
            <a:r>
              <a:rPr dirty="0"/>
              <a:t>are </a:t>
            </a:r>
            <a:r>
              <a:rPr dirty="0" smtClean="0"/>
              <a:t>call mid-ocean </a:t>
            </a:r>
            <a:r>
              <a:rPr dirty="0"/>
              <a:t>ridges. </a:t>
            </a:r>
          </a:p>
          <a:p>
            <a:pPr marL="914400" lvl="1" indent="-457200">
              <a:spcBef>
                <a:spcPts val="1400"/>
              </a:spcBef>
              <a:buSzPct val="100000"/>
              <a:buChar char="•"/>
              <a:defRPr b="0">
                <a:latin typeface="Arial"/>
                <a:ea typeface="Arial"/>
                <a:cs typeface="Arial"/>
                <a:sym typeface="Arial"/>
              </a:defRPr>
            </a:pPr>
            <a:r>
              <a:rPr dirty="0" smtClean="0"/>
              <a:t>Mid-ocean </a:t>
            </a:r>
            <a:r>
              <a:rPr dirty="0"/>
              <a:t>ridges are places in which the upward movement of magma has created a string of rifts. </a:t>
            </a:r>
          </a:p>
          <a:p>
            <a:pPr marL="914400" lvl="1" indent="-457200">
              <a:spcBef>
                <a:spcPts val="1400"/>
              </a:spcBef>
              <a:buSzPct val="100000"/>
              <a:buChar char="•"/>
              <a:defRPr b="0">
                <a:latin typeface="Arial"/>
                <a:ea typeface="Arial"/>
                <a:cs typeface="Arial"/>
                <a:sym typeface="Arial"/>
              </a:defRPr>
            </a:pPr>
            <a:r>
              <a:rPr dirty="0" smtClean="0"/>
              <a:t>Mid-ocean </a:t>
            </a:r>
            <a:r>
              <a:rPr dirty="0"/>
              <a:t>ridges are divergent boundaries between two tectonic plates. </a:t>
            </a:r>
          </a:p>
          <a:p>
            <a:pPr marL="914400" lvl="1" indent="-457200">
              <a:spcBef>
                <a:spcPts val="1400"/>
              </a:spcBef>
              <a:buSzPct val="100000"/>
              <a:buChar char="•"/>
              <a:defRPr b="0">
                <a:latin typeface="Arial"/>
                <a:ea typeface="Arial"/>
                <a:cs typeface="Arial"/>
                <a:sym typeface="Arial"/>
              </a:defRPr>
            </a:pPr>
            <a:r>
              <a:rPr dirty="0" smtClean="0"/>
              <a:t>Mid-ocean </a:t>
            </a:r>
            <a:r>
              <a:rPr dirty="0"/>
              <a:t>ridges can extend for hundreds of kilometers.</a:t>
            </a:r>
          </a:p>
          <a:p>
            <a:pPr marL="914400" lvl="1" indent="-457200">
              <a:spcBef>
                <a:spcPts val="1400"/>
              </a:spcBef>
              <a:buSzPct val="100000"/>
              <a:buChar char="•"/>
              <a:defRPr b="0">
                <a:latin typeface="Arial"/>
                <a:ea typeface="Arial"/>
                <a:cs typeface="Arial"/>
                <a:sym typeface="Arial"/>
              </a:defRPr>
            </a:pPr>
            <a:r>
              <a:rPr dirty="0"/>
              <a:t>The example here is the Mid-Atlantic Ridge. Two different tectonic plates exist on either side of the ridge. </a:t>
            </a:r>
          </a:p>
          <a:p>
            <a:pPr marL="914400" lvl="1" indent="-457200">
              <a:buSzPct val="100000"/>
              <a:buChar char="•"/>
              <a:defRPr b="0">
                <a:latin typeface="Arial"/>
                <a:ea typeface="Arial"/>
                <a:cs typeface="Arial"/>
                <a:sym typeface="Arial"/>
              </a:defRPr>
            </a:pPr>
            <a:endParaRPr dirty="0"/>
          </a:p>
        </p:txBody>
      </p:sp>
      <p:pic>
        <p:nvPicPr>
          <p:cNvPr id="468" name="image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83" y="762001"/>
            <a:ext cx="2602734" cy="5400673"/>
          </a:xfrm>
          <a:prstGeom prst="rect">
            <a:avLst/>
          </a:prstGeom>
          <a:ln w="12700">
            <a:miter lim="400000"/>
          </a:ln>
        </p:spPr>
      </p:pic>
      <p:sp>
        <p:nvSpPr>
          <p:cNvPr id="469" name="Shape 469"/>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p:nvPr/>
        </p:nvSpPr>
        <p:spPr>
          <a:xfrm>
            <a:off x="2581275" y="152400"/>
            <a:ext cx="3962400"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r>
              <a:rPr dirty="0" smtClean="0"/>
              <a:t>Mid-Ocean </a:t>
            </a:r>
            <a:r>
              <a:rPr dirty="0"/>
              <a:t>Ridges</a:t>
            </a:r>
          </a:p>
        </p:txBody>
      </p:sp>
      <p:sp>
        <p:nvSpPr>
          <p:cNvPr id="474" name="Shape 474"/>
          <p:cNvSpPr/>
          <p:nvPr/>
        </p:nvSpPr>
        <p:spPr>
          <a:xfrm>
            <a:off x="-304800" y="1219200"/>
            <a:ext cx="3810000" cy="55040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14400" lvl="1" indent="-457200">
              <a:spcBef>
                <a:spcPts val="1400"/>
              </a:spcBef>
              <a:buSzPct val="100000"/>
              <a:buChar char="•"/>
              <a:defRPr b="0">
                <a:latin typeface="Arial"/>
                <a:ea typeface="Arial"/>
                <a:cs typeface="Arial"/>
                <a:sym typeface="Arial"/>
              </a:defRPr>
            </a:pPr>
            <a:r>
              <a:rPr dirty="0"/>
              <a:t>As more and more magma comes up and </a:t>
            </a:r>
            <a:r>
              <a:rPr dirty="0" smtClean="0"/>
              <a:t>cools </a:t>
            </a:r>
            <a:r>
              <a:rPr dirty="0"/>
              <a:t>new basalt igneous rock is </a:t>
            </a:r>
            <a:r>
              <a:rPr dirty="0" smtClean="0"/>
              <a:t>formed</a:t>
            </a:r>
            <a:r>
              <a:rPr lang="en-US" dirty="0" smtClean="0"/>
              <a:t>.</a:t>
            </a:r>
            <a:r>
              <a:rPr dirty="0" smtClean="0"/>
              <a:t> </a:t>
            </a:r>
            <a:r>
              <a:rPr lang="en-US" dirty="0" smtClean="0"/>
              <a:t>This is how</a:t>
            </a:r>
            <a:r>
              <a:rPr dirty="0" smtClean="0"/>
              <a:t> </a:t>
            </a:r>
            <a:r>
              <a:rPr lang="en-US" dirty="0" smtClean="0"/>
              <a:t>new </a:t>
            </a:r>
            <a:r>
              <a:rPr dirty="0" smtClean="0"/>
              <a:t>ocean </a:t>
            </a:r>
            <a:r>
              <a:rPr dirty="0"/>
              <a:t>floor is created.</a:t>
            </a:r>
          </a:p>
          <a:p>
            <a:pPr marL="914400" lvl="1" indent="-457200">
              <a:spcBef>
                <a:spcPts val="1400"/>
              </a:spcBef>
              <a:buSzPct val="100000"/>
              <a:buChar char="•"/>
              <a:defRPr b="0">
                <a:latin typeface="Arial"/>
                <a:ea typeface="Arial"/>
                <a:cs typeface="Arial"/>
                <a:sym typeface="Arial"/>
              </a:defRPr>
            </a:pPr>
            <a:r>
              <a:rPr lang="en-US" dirty="0" smtClean="0"/>
              <a:t>M</a:t>
            </a:r>
            <a:r>
              <a:rPr dirty="0" smtClean="0"/>
              <a:t>agma </a:t>
            </a:r>
            <a:r>
              <a:rPr lang="en-US" dirty="0" smtClean="0"/>
              <a:t>continues to rise and form new rock</a:t>
            </a:r>
            <a:r>
              <a:rPr dirty="0" smtClean="0"/>
              <a:t>. </a:t>
            </a:r>
            <a:r>
              <a:rPr dirty="0"/>
              <a:t>After several million years, </a:t>
            </a:r>
            <a:r>
              <a:rPr lang="en-US" dirty="0" smtClean="0"/>
              <a:t>continents on the </a:t>
            </a:r>
            <a:r>
              <a:rPr dirty="0" smtClean="0"/>
              <a:t>two </a:t>
            </a:r>
            <a:r>
              <a:rPr dirty="0"/>
              <a:t>tectonic plates can be separated by thousands of </a:t>
            </a:r>
            <a:r>
              <a:rPr dirty="0" smtClean="0"/>
              <a:t>kilometers</a:t>
            </a:r>
            <a:r>
              <a:rPr lang="en-US" dirty="0" smtClean="0"/>
              <a:t> and </a:t>
            </a:r>
            <a:r>
              <a:rPr dirty="0" smtClean="0"/>
              <a:t>the </a:t>
            </a:r>
            <a:r>
              <a:rPr dirty="0"/>
              <a:t>ocean </a:t>
            </a:r>
            <a:r>
              <a:rPr lang="en-US" dirty="0" smtClean="0"/>
              <a:t>between the continents has become wider</a:t>
            </a:r>
            <a:r>
              <a:rPr dirty="0" smtClean="0"/>
              <a:t>.</a:t>
            </a:r>
            <a:endParaRPr dirty="0"/>
          </a:p>
          <a:p>
            <a:pPr marL="914400" lvl="1" indent="-457200">
              <a:buSzPct val="100000"/>
              <a:buChar char="•"/>
              <a:defRPr b="0">
                <a:latin typeface="Arial"/>
                <a:ea typeface="Arial"/>
                <a:cs typeface="Arial"/>
                <a:sym typeface="Arial"/>
              </a:defRPr>
            </a:pPr>
            <a:endParaRPr dirty="0"/>
          </a:p>
        </p:txBody>
      </p:sp>
      <p:grpSp>
        <p:nvGrpSpPr>
          <p:cNvPr id="483" name="Group 483"/>
          <p:cNvGrpSpPr/>
          <p:nvPr/>
        </p:nvGrpSpPr>
        <p:grpSpPr>
          <a:xfrm>
            <a:off x="3505200" y="685799"/>
            <a:ext cx="5334000" cy="5037794"/>
            <a:chOff x="0" y="0"/>
            <a:chExt cx="5334000" cy="5037792"/>
          </a:xfrm>
        </p:grpSpPr>
        <p:grpSp>
          <p:nvGrpSpPr>
            <p:cNvPr id="477" name="Group 477"/>
            <p:cNvGrpSpPr/>
            <p:nvPr/>
          </p:nvGrpSpPr>
          <p:grpSpPr>
            <a:xfrm>
              <a:off x="0" y="381000"/>
              <a:ext cx="5334000" cy="3800475"/>
              <a:chOff x="0" y="0"/>
              <a:chExt cx="5334000" cy="3800475"/>
            </a:xfrm>
          </p:grpSpPr>
          <p:pic>
            <p:nvPicPr>
              <p:cNvPr id="475" name="image18.png" descr="sea floor spreading -USGS"/>
              <p:cNvPicPr>
                <a:picLocks noChangeAspect="1"/>
              </p:cNvPicPr>
              <p:nvPr/>
            </p:nvPicPr>
            <p:blipFill>
              <a:blip r:embed="rId3">
                <a:extLst/>
              </a:blip>
              <a:stretch>
                <a:fillRect/>
              </a:stretch>
            </p:blipFill>
            <p:spPr>
              <a:xfrm>
                <a:off x="152400" y="0"/>
                <a:ext cx="5181600" cy="3800475"/>
              </a:xfrm>
              <a:prstGeom prst="rect">
                <a:avLst/>
              </a:prstGeom>
              <a:ln w="12700" cap="flat">
                <a:noFill/>
                <a:miter lim="400000"/>
              </a:ln>
              <a:effectLst/>
            </p:spPr>
          </p:pic>
          <p:sp>
            <p:nvSpPr>
              <p:cNvPr id="476" name="Shape 476"/>
              <p:cNvSpPr/>
              <p:nvPr/>
            </p:nvSpPr>
            <p:spPr>
              <a:xfrm>
                <a:off x="0" y="76200"/>
                <a:ext cx="2057400" cy="1752600"/>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478" name="Shape 478"/>
            <p:cNvSpPr/>
            <p:nvPr/>
          </p:nvSpPr>
          <p:spPr>
            <a:xfrm>
              <a:off x="3276600" y="0"/>
              <a:ext cx="1752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new ocean floor</a:t>
              </a:r>
            </a:p>
          </p:txBody>
        </p:sp>
        <p:sp>
          <p:nvSpPr>
            <p:cNvPr id="479" name="Shape 479"/>
            <p:cNvSpPr/>
            <p:nvPr/>
          </p:nvSpPr>
          <p:spPr>
            <a:xfrm flipH="1">
              <a:off x="4114799" y="380999"/>
              <a:ext cx="76201" cy="22860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480" name="Shape 480"/>
            <p:cNvSpPr/>
            <p:nvPr/>
          </p:nvSpPr>
          <p:spPr>
            <a:xfrm>
              <a:off x="3657600" y="4267200"/>
              <a:ext cx="1676400" cy="77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Previously created ocean floor</a:t>
              </a:r>
            </a:p>
          </p:txBody>
        </p:sp>
        <p:sp>
          <p:nvSpPr>
            <p:cNvPr id="481" name="Shape 481"/>
            <p:cNvSpPr/>
            <p:nvPr/>
          </p:nvSpPr>
          <p:spPr>
            <a:xfrm>
              <a:off x="228600" y="4267200"/>
              <a:ext cx="1600200" cy="77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Previously created ocean floor</a:t>
              </a:r>
            </a:p>
          </p:txBody>
        </p:sp>
        <p:sp>
          <p:nvSpPr>
            <p:cNvPr id="482" name="Shape 482"/>
            <p:cNvSpPr/>
            <p:nvPr/>
          </p:nvSpPr>
          <p:spPr>
            <a:xfrm>
              <a:off x="1676400" y="4267200"/>
              <a:ext cx="1752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latin typeface="Arial"/>
                  <a:ea typeface="Arial"/>
                  <a:cs typeface="Arial"/>
                  <a:sym typeface="Arial"/>
                </a:defRPr>
              </a:lvl1pPr>
            </a:lstStyle>
            <a:p>
              <a:r>
                <a:t>new ocean floor</a:t>
              </a:r>
            </a:p>
          </p:txBody>
        </p:sp>
      </p:grpSp>
      <p:sp>
        <p:nvSpPr>
          <p:cNvPr id="484" name="Shape 484"/>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p:nvPr/>
        </p:nvSpPr>
        <p:spPr>
          <a:xfrm>
            <a:off x="2343150" y="152400"/>
            <a:ext cx="4067175"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r>
              <a:rPr dirty="0" smtClean="0"/>
              <a:t>Mid-Ocea</a:t>
            </a:r>
            <a:r>
              <a:rPr lang="en-US" dirty="0" smtClean="0"/>
              <a:t>n</a:t>
            </a:r>
            <a:r>
              <a:rPr dirty="0" smtClean="0"/>
              <a:t> </a:t>
            </a:r>
            <a:r>
              <a:rPr dirty="0"/>
              <a:t>Ridges</a:t>
            </a:r>
          </a:p>
        </p:txBody>
      </p:sp>
      <p:pic>
        <p:nvPicPr>
          <p:cNvPr id="489" name="image19.png" descr="iceland"/>
          <p:cNvPicPr>
            <a:picLocks noChangeAspect="1"/>
          </p:cNvPicPr>
          <p:nvPr/>
        </p:nvPicPr>
        <p:blipFill>
          <a:blip r:embed="rId3">
            <a:extLst/>
          </a:blip>
          <a:stretch>
            <a:fillRect/>
          </a:stretch>
        </p:blipFill>
        <p:spPr>
          <a:xfrm>
            <a:off x="4343400" y="1295400"/>
            <a:ext cx="4187825" cy="4343400"/>
          </a:xfrm>
          <a:prstGeom prst="rect">
            <a:avLst/>
          </a:prstGeom>
          <a:ln w="12700">
            <a:miter lim="400000"/>
          </a:ln>
        </p:spPr>
      </p:pic>
      <p:sp>
        <p:nvSpPr>
          <p:cNvPr id="490" name="Shape 490"/>
          <p:cNvSpPr/>
          <p:nvPr/>
        </p:nvSpPr>
        <p:spPr>
          <a:xfrm rot="5400000">
            <a:off x="6652433" y="3436157"/>
            <a:ext cx="4038601" cy="366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1000" b="0">
                <a:latin typeface="Arial"/>
                <a:ea typeface="Arial"/>
                <a:cs typeface="Arial"/>
                <a:sym typeface="Arial"/>
              </a:defRPr>
            </a:lvl1pPr>
          </a:lstStyle>
          <a:p>
            <a:r>
              <a:t/>
            </a:r>
            <a:br/>
            <a:endParaRPr/>
          </a:p>
        </p:txBody>
      </p:sp>
      <p:grpSp>
        <p:nvGrpSpPr>
          <p:cNvPr id="494" name="Group 494"/>
          <p:cNvGrpSpPr/>
          <p:nvPr/>
        </p:nvGrpSpPr>
        <p:grpSpPr>
          <a:xfrm>
            <a:off x="0" y="914400"/>
            <a:ext cx="7564630" cy="5363726"/>
            <a:chOff x="0" y="0"/>
            <a:chExt cx="7564630" cy="5363725"/>
          </a:xfrm>
        </p:grpSpPr>
        <p:sp>
          <p:nvSpPr>
            <p:cNvPr id="491" name="Shape 491"/>
            <p:cNvSpPr/>
            <p:nvPr/>
          </p:nvSpPr>
          <p:spPr>
            <a:xfrm>
              <a:off x="0" y="0"/>
              <a:ext cx="4191000" cy="5247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914400" lvl="1" indent="-457200">
                <a:spcBef>
                  <a:spcPts val="1400"/>
                </a:spcBef>
                <a:buSzPct val="100000"/>
                <a:buChar char="•"/>
                <a:defRPr b="0">
                  <a:latin typeface="Arial"/>
                  <a:ea typeface="Arial"/>
                  <a:cs typeface="Arial"/>
                  <a:sym typeface="Arial"/>
                </a:defRPr>
              </a:pPr>
              <a:r>
                <a:rPr dirty="0"/>
                <a:t>Iceland is a country that is slowly being divided </a:t>
              </a:r>
              <a:r>
                <a:rPr dirty="0" smtClean="0"/>
                <a:t>by </a:t>
              </a:r>
              <a:r>
                <a:rPr dirty="0"/>
                <a:t>the Mid-Atlantic Ridge. </a:t>
              </a:r>
            </a:p>
            <a:p>
              <a:pPr marL="914400" lvl="1" indent="-457200">
                <a:spcBef>
                  <a:spcPts val="1400"/>
                </a:spcBef>
                <a:buSzPct val="100000"/>
                <a:buChar char="•"/>
                <a:defRPr b="0">
                  <a:latin typeface="Arial"/>
                  <a:ea typeface="Arial"/>
                  <a:cs typeface="Arial"/>
                  <a:sym typeface="Arial"/>
                </a:defRPr>
              </a:pPr>
              <a:r>
                <a:rPr dirty="0"/>
                <a:t>The Mid-Atlantic Ridge runs through Iceland.</a:t>
              </a:r>
            </a:p>
            <a:p>
              <a:pPr marL="914400" lvl="1" indent="-457200">
                <a:spcBef>
                  <a:spcPts val="1400"/>
                </a:spcBef>
                <a:buSzPct val="100000"/>
                <a:buChar char="•"/>
                <a:defRPr b="0">
                  <a:latin typeface="Arial"/>
                  <a:ea typeface="Arial"/>
                  <a:cs typeface="Arial"/>
                  <a:sym typeface="Arial"/>
                </a:defRPr>
              </a:pPr>
              <a:r>
                <a:rPr dirty="0"/>
                <a:t>As a result, Iceland is an area of high volcanic and earthquake activity. </a:t>
              </a:r>
            </a:p>
            <a:p>
              <a:pPr marL="914400" lvl="1" indent="-457200">
                <a:spcBef>
                  <a:spcPts val="1400"/>
                </a:spcBef>
                <a:buSzPct val="100000"/>
                <a:buChar char="•"/>
                <a:defRPr b="0">
                  <a:latin typeface="Arial"/>
                  <a:ea typeface="Arial"/>
                  <a:cs typeface="Arial"/>
                  <a:sym typeface="Arial"/>
                </a:defRPr>
              </a:pPr>
              <a:r>
                <a:rPr dirty="0"/>
                <a:t>As more and more magma moves up through the Mid-Atlantic ridge, new </a:t>
              </a:r>
              <a:r>
                <a:rPr dirty="0" smtClean="0"/>
                <a:t>crust </a:t>
              </a:r>
              <a:r>
                <a:rPr dirty="0"/>
                <a:t>is </a:t>
              </a:r>
              <a:r>
                <a:rPr dirty="0" smtClean="0"/>
                <a:t>created</a:t>
              </a:r>
              <a:r>
                <a:rPr lang="en-US" dirty="0" smtClean="0"/>
                <a:t> that is slowly dividing Iceland into two or more islands.</a:t>
              </a:r>
              <a:r>
                <a:rPr dirty="0" smtClean="0"/>
                <a:t> </a:t>
              </a:r>
              <a:endParaRPr dirty="0"/>
            </a:p>
            <a:p>
              <a:pPr marL="914400" lvl="1" indent="-457200">
                <a:buSzPct val="100000"/>
                <a:buChar char="•"/>
                <a:defRPr b="0">
                  <a:latin typeface="Arial"/>
                  <a:ea typeface="Arial"/>
                  <a:cs typeface="Arial"/>
                  <a:sym typeface="Arial"/>
                </a:defRPr>
              </a:pPr>
              <a:endParaRPr dirty="0"/>
            </a:p>
          </p:txBody>
        </p:sp>
        <p:sp>
          <p:nvSpPr>
            <p:cNvPr id="492" name="Shape 492"/>
            <p:cNvSpPr/>
            <p:nvPr/>
          </p:nvSpPr>
          <p:spPr>
            <a:xfrm>
              <a:off x="5735830" y="4982725"/>
              <a:ext cx="381000" cy="381000"/>
            </a:xfrm>
            <a:prstGeom prst="triangle">
              <a:avLst/>
            </a:prstGeom>
            <a:solidFill>
              <a:srgbClr val="FF0000"/>
            </a:solidFill>
            <a:ln w="9525" cap="flat">
              <a:solidFill>
                <a:srgbClr val="000000"/>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93" name="Shape 493"/>
            <p:cNvSpPr/>
            <p:nvPr/>
          </p:nvSpPr>
          <p:spPr>
            <a:xfrm>
              <a:off x="6116830" y="4997012"/>
              <a:ext cx="14478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000"/>
                </a:spcBef>
                <a:defRPr sz="1800">
                  <a:latin typeface="Arial"/>
                  <a:ea typeface="Arial"/>
                  <a:cs typeface="Arial"/>
                  <a:sym typeface="Arial"/>
                </a:defRPr>
              </a:lvl1pPr>
            </a:lstStyle>
            <a:p>
              <a:r>
                <a:rPr dirty="0"/>
                <a:t>= volcano</a:t>
              </a:r>
            </a:p>
          </p:txBody>
        </p:sp>
      </p:grpSp>
      <p:sp>
        <p:nvSpPr>
          <p:cNvPr id="495" name="Shape 495"/>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779" y="276818"/>
            <a:ext cx="5095982" cy="1140821"/>
          </a:xfrm>
        </p:spPr>
        <p:txBody>
          <a:bodyPr/>
          <a:lstStyle/>
          <a:p>
            <a:r>
              <a:rPr lang="en-US" dirty="0" smtClean="0"/>
              <a:t>Surface of the Earth</a:t>
            </a:r>
            <a:endParaRPr lang="en-US" dirty="0"/>
          </a:p>
        </p:txBody>
      </p:sp>
      <p:grpSp>
        <p:nvGrpSpPr>
          <p:cNvPr id="16" name="Group 15"/>
          <p:cNvGrpSpPr/>
          <p:nvPr/>
        </p:nvGrpSpPr>
        <p:grpSpPr>
          <a:xfrm>
            <a:off x="662683" y="1523144"/>
            <a:ext cx="8053084" cy="3963256"/>
            <a:chOff x="662683" y="1523144"/>
            <a:chExt cx="8053084" cy="396325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83" y="1523144"/>
              <a:ext cx="7926512" cy="3963256"/>
            </a:xfrm>
            <a:prstGeom prst="rect">
              <a:avLst/>
            </a:prstGeom>
          </p:spPr>
        </p:pic>
        <p:sp>
          <p:nvSpPr>
            <p:cNvPr id="5" name="TextBox 4"/>
            <p:cNvSpPr txBox="1"/>
            <p:nvPr/>
          </p:nvSpPr>
          <p:spPr>
            <a:xfrm>
              <a:off x="1469205" y="2681555"/>
              <a:ext cx="165525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chemeClr val="bg1"/>
                  </a:solidFill>
                  <a:effectLst/>
                  <a:uFillTx/>
                  <a:latin typeface="+mn-lt"/>
                  <a:ea typeface="+mn-ea"/>
                  <a:cs typeface="+mn-cs"/>
                  <a:sym typeface="Calibri"/>
                </a:rPr>
                <a:t>North</a:t>
              </a:r>
              <a:r>
                <a:rPr kumimoji="0" lang="en-US" sz="2000" b="1" i="0" u="none" strike="noStrike" cap="none" spc="0" normalizeH="0" dirty="0" smtClean="0">
                  <a:ln>
                    <a:noFill/>
                  </a:ln>
                  <a:solidFill>
                    <a:schemeClr val="bg1"/>
                  </a:solidFill>
                  <a:effectLst/>
                  <a:uFillTx/>
                  <a:latin typeface="+mn-lt"/>
                  <a:ea typeface="+mn-ea"/>
                  <a:cs typeface="+mn-cs"/>
                  <a:sym typeface="Calibri"/>
                </a:rPr>
                <a:t> America</a:t>
              </a:r>
              <a:endParaRPr kumimoji="0" lang="en-US" sz="2000" b="1" i="0" u="none" strike="noStrike" cap="none" spc="0" normalizeH="0" baseline="0" dirty="0">
                <a:ln>
                  <a:noFill/>
                </a:ln>
                <a:solidFill>
                  <a:schemeClr val="bg1"/>
                </a:solidFill>
                <a:effectLst/>
                <a:uFillTx/>
                <a:latin typeface="+mn-lt"/>
                <a:ea typeface="+mn-ea"/>
                <a:cs typeface="+mn-cs"/>
                <a:sym typeface="Calibri"/>
              </a:endParaRPr>
            </a:p>
          </p:txBody>
        </p:sp>
        <p:cxnSp>
          <p:nvCxnSpPr>
            <p:cNvPr id="7" name="Straight Arrow Connector 6"/>
            <p:cNvCxnSpPr/>
            <p:nvPr/>
          </p:nvCxnSpPr>
          <p:spPr>
            <a:xfrm>
              <a:off x="2692949" y="3043329"/>
              <a:ext cx="431515" cy="287677"/>
            </a:xfrm>
            <a:prstGeom prst="straightConnector1">
              <a:avLst/>
            </a:prstGeom>
            <a:noFill/>
            <a:ln w="25400" cap="flat">
              <a:solidFill>
                <a:schemeClr val="bg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TextBox 7"/>
            <p:cNvSpPr txBox="1"/>
            <p:nvPr/>
          </p:nvSpPr>
          <p:spPr>
            <a:xfrm rot="19131813">
              <a:off x="7060508" y="4048601"/>
              <a:ext cx="165525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South</a:t>
              </a:r>
              <a:r>
                <a:rPr kumimoji="0" lang="en-US" sz="2000" b="1" i="0" u="none" strike="noStrike" cap="none" spc="0" normalizeH="0" dirty="0" smtClean="0">
                  <a:ln>
                    <a:noFill/>
                  </a:ln>
                  <a:solidFill>
                    <a:srgbClr val="000000"/>
                  </a:solidFill>
                  <a:effectLst/>
                  <a:uFillTx/>
                  <a:latin typeface="+mn-lt"/>
                  <a:ea typeface="+mn-ea"/>
                  <a:cs typeface="+mn-cs"/>
                  <a:sym typeface="Calibri"/>
                </a:rPr>
                <a:t> America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3" name="TextBox 12"/>
            <p:cNvSpPr txBox="1"/>
            <p:nvPr/>
          </p:nvSpPr>
          <p:spPr>
            <a:xfrm>
              <a:off x="6842019" y="2681555"/>
              <a:ext cx="104611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Australia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4" name="TextBox 13"/>
            <p:cNvSpPr txBox="1"/>
            <p:nvPr/>
          </p:nvSpPr>
          <p:spPr>
            <a:xfrm rot="20515619">
              <a:off x="5523731" y="4954895"/>
              <a:ext cx="129778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Sahara Desert</a:t>
              </a:r>
              <a:endParaRPr kumimoji="0" lang="en-US" sz="1600" b="1" i="1" u="none" strike="noStrike" cap="none" spc="0" normalizeH="0" baseline="0" dirty="0">
                <a:ln>
                  <a:noFill/>
                </a:ln>
                <a:solidFill>
                  <a:srgbClr val="000000"/>
                </a:solidFill>
                <a:effectLst/>
                <a:uFillTx/>
                <a:sym typeface="Calibri"/>
              </a:endParaRPr>
            </a:p>
          </p:txBody>
        </p:sp>
        <p:sp>
          <p:nvSpPr>
            <p:cNvPr id="15" name="TextBox 14"/>
            <p:cNvSpPr txBox="1"/>
            <p:nvPr/>
          </p:nvSpPr>
          <p:spPr>
            <a:xfrm>
              <a:off x="4578770" y="2712333"/>
              <a:ext cx="67903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Siberia</a:t>
              </a:r>
              <a:endParaRPr kumimoji="0" lang="en-US" sz="1600" b="1" i="1" u="none" strike="noStrike" cap="none" spc="0" normalizeH="0" baseline="0" dirty="0">
                <a:ln>
                  <a:noFill/>
                </a:ln>
                <a:solidFill>
                  <a:srgbClr val="000000"/>
                </a:solidFill>
                <a:effectLst/>
                <a:uFillTx/>
                <a:sym typeface="Calibri"/>
              </a:endParaRPr>
            </a:p>
          </p:txBody>
        </p:sp>
      </p:grpSp>
      <p:sp>
        <p:nvSpPr>
          <p:cNvPr id="17" name="TextBox 16"/>
          <p:cNvSpPr txBox="1"/>
          <p:nvPr/>
        </p:nvSpPr>
        <p:spPr>
          <a:xfrm>
            <a:off x="3554859" y="5691883"/>
            <a:ext cx="240386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450 Million Years Ago</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8" name="Shape 158"/>
          <p:cNvSpPr/>
          <p:nvPr/>
        </p:nvSpPr>
        <p:spPr>
          <a:xfrm>
            <a:off x="3440408"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extLst>
      <p:ext uri="{BB962C8B-B14F-4D97-AF65-F5344CB8AC3E}">
        <p14:creationId xmlns:p14="http://schemas.microsoft.com/office/powerpoint/2010/main" val="42450007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p:nvPr/>
        </p:nvSpPr>
        <p:spPr>
          <a:xfrm>
            <a:off x="4191000" y="914400"/>
            <a:ext cx="4724400" cy="64940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409700" lvl="2" indent="-495300">
              <a:buSzPct val="100000"/>
              <a:buChar char="•"/>
              <a:defRPr b="0">
                <a:latin typeface="Arial"/>
                <a:ea typeface="Arial"/>
                <a:cs typeface="Arial"/>
                <a:sym typeface="Arial"/>
              </a:defRPr>
            </a:pPr>
            <a:r>
              <a:rPr dirty="0"/>
              <a:t>Rifts can also occur in continental lithosphere.</a:t>
            </a:r>
          </a:p>
          <a:p>
            <a:pPr marL="495300" lvl="2" indent="419100">
              <a:defRPr b="0">
                <a:latin typeface="Arial"/>
                <a:ea typeface="Arial"/>
                <a:cs typeface="Arial"/>
                <a:sym typeface="Arial"/>
              </a:defRPr>
            </a:pPr>
            <a:endParaRPr dirty="0"/>
          </a:p>
          <a:p>
            <a:pPr marL="1409700" lvl="2" indent="-495300">
              <a:buSzPct val="100000"/>
              <a:buChar char="•"/>
              <a:defRPr b="0">
                <a:latin typeface="Arial"/>
                <a:ea typeface="Arial"/>
                <a:cs typeface="Arial"/>
                <a:sym typeface="Arial"/>
              </a:defRPr>
            </a:pPr>
            <a:r>
              <a:rPr dirty="0"/>
              <a:t>These areas are </a:t>
            </a:r>
            <a:r>
              <a:rPr lang="en-US" dirty="0" smtClean="0"/>
              <a:t>rich in </a:t>
            </a:r>
            <a:r>
              <a:rPr dirty="0" smtClean="0"/>
              <a:t>volcanic </a:t>
            </a:r>
            <a:r>
              <a:rPr dirty="0"/>
              <a:t>and earthquake activity.</a:t>
            </a:r>
          </a:p>
          <a:p>
            <a:pPr marL="495300" lvl="2" indent="419100">
              <a:defRPr b="0">
                <a:latin typeface="Arial"/>
                <a:ea typeface="Arial"/>
                <a:cs typeface="Arial"/>
                <a:sym typeface="Arial"/>
              </a:defRPr>
            </a:pPr>
            <a:endParaRPr dirty="0"/>
          </a:p>
          <a:p>
            <a:pPr marL="1409700" lvl="2" indent="-495300">
              <a:buSzPct val="100000"/>
              <a:buChar char="•"/>
              <a:defRPr b="0">
                <a:latin typeface="Arial"/>
                <a:ea typeface="Arial"/>
                <a:cs typeface="Arial"/>
                <a:sym typeface="Arial"/>
              </a:defRPr>
            </a:pPr>
            <a:r>
              <a:rPr dirty="0"/>
              <a:t>Because these rifts tend to involve isolated spots, the separation of the continent into two tectonic plates may take millions of </a:t>
            </a:r>
            <a:r>
              <a:rPr dirty="0" smtClean="0"/>
              <a:t>year</a:t>
            </a:r>
            <a:r>
              <a:rPr lang="en-US" dirty="0" smtClean="0"/>
              <a:t>s</a:t>
            </a:r>
            <a:r>
              <a:rPr dirty="0" smtClean="0"/>
              <a:t>.</a:t>
            </a:r>
            <a:endParaRPr dirty="0"/>
          </a:p>
          <a:p>
            <a:pPr marL="1409700" lvl="2" indent="-495300">
              <a:buSzPct val="100000"/>
              <a:buChar char="•"/>
              <a:defRPr b="0">
                <a:latin typeface="Arial"/>
                <a:ea typeface="Arial"/>
                <a:cs typeface="Arial"/>
                <a:sym typeface="Arial"/>
              </a:defRPr>
            </a:pPr>
            <a:endParaRPr dirty="0"/>
          </a:p>
          <a:p>
            <a:pPr marL="1409700" lvl="2" indent="-495300">
              <a:buSzPct val="100000"/>
              <a:buChar char="•"/>
              <a:defRPr b="0">
                <a:latin typeface="Arial"/>
                <a:ea typeface="Arial"/>
                <a:cs typeface="Arial"/>
                <a:sym typeface="Arial"/>
              </a:defRPr>
            </a:pPr>
            <a:r>
              <a:rPr dirty="0"/>
              <a:t>One example of a continental rift is the East African Rift.</a:t>
            </a:r>
          </a:p>
          <a:p>
            <a:pPr marL="1409700" lvl="2" indent="-495300">
              <a:buSzPct val="100000"/>
              <a:buChar char="•"/>
              <a:defRPr b="0">
                <a:latin typeface="Arial"/>
                <a:ea typeface="Arial"/>
                <a:cs typeface="Arial"/>
                <a:sym typeface="Arial"/>
              </a:defRPr>
            </a:pPr>
            <a:endParaRPr dirty="0"/>
          </a:p>
          <a:p>
            <a:pPr marL="495300" lvl="2" indent="419100">
              <a:defRPr b="0">
                <a:latin typeface="Arial"/>
                <a:ea typeface="Arial"/>
                <a:cs typeface="Arial"/>
                <a:sym typeface="Arial"/>
              </a:defRPr>
            </a:pPr>
            <a:endParaRPr dirty="0"/>
          </a:p>
          <a:p>
            <a:pPr marL="1409700" lvl="2" indent="-495300">
              <a:buSzPct val="100000"/>
              <a:buChar char="•"/>
              <a:defRPr b="0">
                <a:latin typeface="Arial"/>
                <a:ea typeface="Arial"/>
                <a:cs typeface="Arial"/>
                <a:sym typeface="Arial"/>
              </a:defRPr>
            </a:pPr>
            <a:endParaRPr dirty="0"/>
          </a:p>
          <a:p>
            <a:pPr marL="495300" lvl="2" indent="419100">
              <a:defRPr sz="1800" b="0">
                <a:latin typeface="Arial"/>
                <a:ea typeface="Arial"/>
                <a:cs typeface="Arial"/>
                <a:sym typeface="Arial"/>
              </a:defRPr>
            </a:pPr>
            <a:endParaRPr dirty="0"/>
          </a:p>
          <a:p>
            <a:pPr marL="1409700" lvl="2" indent="-495300">
              <a:buSzPct val="100000"/>
              <a:buChar char="•"/>
              <a:defRPr sz="1800" b="0">
                <a:latin typeface="Arial"/>
                <a:ea typeface="Arial"/>
                <a:cs typeface="Arial"/>
                <a:sym typeface="Arial"/>
              </a:defRPr>
            </a:pPr>
            <a:endParaRPr dirty="0"/>
          </a:p>
        </p:txBody>
      </p:sp>
      <p:sp>
        <p:nvSpPr>
          <p:cNvPr id="500" name="Shape 500"/>
          <p:cNvSpPr/>
          <p:nvPr/>
        </p:nvSpPr>
        <p:spPr>
          <a:xfrm>
            <a:off x="2743200" y="228600"/>
            <a:ext cx="36576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Continental Rifts</a:t>
            </a:r>
          </a:p>
        </p:txBody>
      </p:sp>
      <p:pic>
        <p:nvPicPr>
          <p:cNvPr id="501" name="image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12268"/>
            <a:ext cx="4648200" cy="3096863"/>
          </a:xfrm>
          <a:prstGeom prst="rect">
            <a:avLst/>
          </a:prstGeom>
          <a:ln w="12700">
            <a:miter lim="400000"/>
          </a:ln>
        </p:spPr>
      </p:pic>
      <p:sp>
        <p:nvSpPr>
          <p:cNvPr id="502" name="Shape 502"/>
          <p:cNvSpPr/>
          <p:nvPr/>
        </p:nvSpPr>
        <p:spPr>
          <a:xfrm rot="16200000">
            <a:off x="-1919011" y="2540051"/>
            <a:ext cx="4267201"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800"/>
              </a:spcBef>
              <a:defRPr sz="1400" b="0">
                <a:latin typeface="Arial"/>
                <a:ea typeface="Arial"/>
                <a:cs typeface="Arial"/>
                <a:sym typeface="Arial"/>
              </a:defRPr>
            </a:lvl1pPr>
          </a:lstStyle>
          <a:p>
            <a:r>
              <a:t/>
            </a:r>
            <a:br/>
            <a:endParaRPr/>
          </a:p>
        </p:txBody>
      </p:sp>
      <p:sp>
        <p:nvSpPr>
          <p:cNvPr id="503" name="Shape 503"/>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p:nvPr/>
        </p:nvSpPr>
        <p:spPr>
          <a:xfrm>
            <a:off x="6400800" y="914399"/>
            <a:ext cx="2667000" cy="5024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95300" indent="-495300">
              <a:defRPr b="0">
                <a:latin typeface="Arial"/>
                <a:ea typeface="Arial"/>
                <a:cs typeface="Arial"/>
                <a:sym typeface="Arial"/>
              </a:defRPr>
            </a:pPr>
            <a:r>
              <a:rPr dirty="0"/>
              <a:t>If the pressure on the</a:t>
            </a:r>
          </a:p>
          <a:p>
            <a:pPr marL="495300" indent="-495300">
              <a:defRPr b="0">
                <a:latin typeface="Arial"/>
                <a:ea typeface="Arial"/>
                <a:cs typeface="Arial"/>
                <a:sym typeface="Arial"/>
              </a:defRPr>
            </a:pPr>
            <a:r>
              <a:rPr dirty="0"/>
              <a:t>crust and the</a:t>
            </a:r>
          </a:p>
          <a:p>
            <a:pPr marL="495300" indent="-495300">
              <a:defRPr b="0">
                <a:latin typeface="Arial"/>
                <a:ea typeface="Arial"/>
                <a:cs typeface="Arial"/>
                <a:sym typeface="Arial"/>
              </a:defRPr>
            </a:pPr>
            <a:r>
              <a:rPr dirty="0"/>
              <a:t>spreading of crust</a:t>
            </a:r>
          </a:p>
          <a:p>
            <a:pPr marL="495300" indent="-495300">
              <a:defRPr b="0">
                <a:latin typeface="Arial"/>
                <a:ea typeface="Arial"/>
                <a:cs typeface="Arial"/>
                <a:sym typeface="Arial"/>
              </a:defRPr>
            </a:pPr>
            <a:r>
              <a:rPr dirty="0"/>
              <a:t>continue, scientists</a:t>
            </a:r>
          </a:p>
          <a:p>
            <a:pPr marL="495300" indent="-495300">
              <a:defRPr b="0">
                <a:latin typeface="Arial"/>
                <a:ea typeface="Arial"/>
                <a:cs typeface="Arial"/>
                <a:sym typeface="Arial"/>
              </a:defRPr>
            </a:pPr>
            <a:r>
              <a:rPr dirty="0"/>
              <a:t>predict that the</a:t>
            </a:r>
          </a:p>
          <a:p>
            <a:pPr marL="495300" indent="-495300">
              <a:defRPr b="0">
                <a:latin typeface="Arial"/>
                <a:ea typeface="Arial"/>
                <a:cs typeface="Arial"/>
                <a:sym typeface="Arial"/>
              </a:defRPr>
            </a:pPr>
            <a:r>
              <a:rPr dirty="0"/>
              <a:t>eastern coast of</a:t>
            </a:r>
          </a:p>
          <a:p>
            <a:pPr marL="495300" indent="-495300">
              <a:defRPr b="0">
                <a:latin typeface="Arial"/>
                <a:ea typeface="Arial"/>
                <a:cs typeface="Arial"/>
                <a:sym typeface="Arial"/>
              </a:defRPr>
            </a:pPr>
            <a:r>
              <a:rPr dirty="0"/>
              <a:t>Africa will</a:t>
            </a:r>
          </a:p>
          <a:p>
            <a:pPr marL="495300" indent="-495300">
              <a:defRPr b="0">
                <a:latin typeface="Arial"/>
                <a:ea typeface="Arial"/>
                <a:cs typeface="Arial"/>
                <a:sym typeface="Arial"/>
              </a:defRPr>
            </a:pPr>
            <a:r>
              <a:rPr dirty="0"/>
              <a:t>separate from the rest</a:t>
            </a:r>
          </a:p>
          <a:p>
            <a:pPr marL="495300" indent="-495300">
              <a:defRPr b="0">
                <a:latin typeface="Arial"/>
                <a:ea typeface="Arial"/>
                <a:cs typeface="Arial"/>
                <a:sym typeface="Arial"/>
              </a:defRPr>
            </a:pPr>
            <a:r>
              <a:rPr dirty="0"/>
              <a:t>of the continent and</a:t>
            </a:r>
          </a:p>
          <a:p>
            <a:pPr marL="495300" indent="-495300">
              <a:defRPr b="0">
                <a:latin typeface="Arial"/>
                <a:ea typeface="Arial"/>
                <a:cs typeface="Arial"/>
                <a:sym typeface="Arial"/>
              </a:defRPr>
            </a:pPr>
            <a:r>
              <a:rPr dirty="0"/>
              <a:t>the Indian </a:t>
            </a:r>
            <a:r>
              <a:rPr lang="en-US" dirty="0" smtClean="0"/>
              <a:t>O</a:t>
            </a:r>
            <a:r>
              <a:rPr dirty="0" smtClean="0"/>
              <a:t>cean</a:t>
            </a:r>
            <a:endParaRPr dirty="0"/>
          </a:p>
          <a:p>
            <a:pPr marL="495300" indent="-495300">
              <a:defRPr b="0">
                <a:latin typeface="Arial"/>
                <a:ea typeface="Arial"/>
                <a:cs typeface="Arial"/>
                <a:sym typeface="Arial"/>
              </a:defRPr>
            </a:pPr>
            <a:r>
              <a:rPr dirty="0"/>
              <a:t>will move in between </a:t>
            </a:r>
          </a:p>
          <a:p>
            <a:pPr marL="495300" indent="-495300">
              <a:defRPr b="0">
                <a:latin typeface="Arial"/>
                <a:ea typeface="Arial"/>
                <a:cs typeface="Arial"/>
                <a:sym typeface="Arial"/>
              </a:defRPr>
            </a:pPr>
            <a:r>
              <a:rPr dirty="0"/>
              <a:t>the two plates.</a:t>
            </a:r>
          </a:p>
          <a:p>
            <a:pPr marL="495300" indent="-495300">
              <a:defRPr b="0">
                <a:latin typeface="Arial"/>
                <a:ea typeface="Arial"/>
                <a:cs typeface="Arial"/>
                <a:sym typeface="Arial"/>
              </a:defRPr>
            </a:pPr>
            <a:endParaRPr dirty="0"/>
          </a:p>
          <a:p>
            <a:pPr marL="495300" indent="-495300">
              <a:defRPr b="0">
                <a:latin typeface="Arial"/>
                <a:ea typeface="Arial"/>
                <a:cs typeface="Arial"/>
                <a:sym typeface="Arial"/>
              </a:defRPr>
            </a:pPr>
            <a:r>
              <a:rPr dirty="0"/>
              <a:t>The east coast</a:t>
            </a:r>
          </a:p>
          <a:p>
            <a:pPr marL="495300" indent="-495300">
              <a:defRPr b="0">
                <a:latin typeface="Arial"/>
                <a:ea typeface="Arial"/>
                <a:cs typeface="Arial"/>
                <a:sym typeface="Arial"/>
              </a:defRPr>
            </a:pPr>
            <a:r>
              <a:rPr dirty="0"/>
              <a:t>of Africa would</a:t>
            </a:r>
          </a:p>
          <a:p>
            <a:pPr marL="495300" indent="-495300">
              <a:defRPr b="0">
                <a:latin typeface="Arial"/>
                <a:ea typeface="Arial"/>
                <a:cs typeface="Arial"/>
                <a:sym typeface="Arial"/>
              </a:defRPr>
            </a:pPr>
            <a:r>
              <a:rPr dirty="0"/>
              <a:t>become an island! </a:t>
            </a:r>
          </a:p>
        </p:txBody>
      </p:sp>
      <p:sp>
        <p:nvSpPr>
          <p:cNvPr id="508" name="Shape 508"/>
          <p:cNvSpPr/>
          <p:nvPr/>
        </p:nvSpPr>
        <p:spPr>
          <a:xfrm>
            <a:off x="2895600" y="178897"/>
            <a:ext cx="36576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Continental Rifts</a:t>
            </a:r>
          </a:p>
        </p:txBody>
      </p:sp>
      <p:sp>
        <p:nvSpPr>
          <p:cNvPr id="509" name="Shape 509"/>
          <p:cNvSpPr/>
          <p:nvPr/>
        </p:nvSpPr>
        <p:spPr>
          <a:xfrm>
            <a:off x="152400" y="5105400"/>
            <a:ext cx="1524000" cy="7714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800"/>
              </a:spcBef>
              <a:defRPr sz="1000" b="0">
                <a:latin typeface="Arial"/>
                <a:ea typeface="Arial"/>
                <a:cs typeface="Arial"/>
                <a:sym typeface="Arial"/>
              </a:defRPr>
            </a:pPr>
            <a:r>
              <a:t>Image courtesy: http://pubs.usgs.gov/gip/dynamic/dynamic.html</a:t>
            </a:r>
            <a:r>
              <a:rPr sz="1400"/>
              <a:t> </a:t>
            </a:r>
            <a:br>
              <a:rPr sz="1400"/>
            </a:br>
            <a:endParaRPr sz="1400"/>
          </a:p>
        </p:txBody>
      </p:sp>
      <p:grpSp>
        <p:nvGrpSpPr>
          <p:cNvPr id="513" name="Group 513"/>
          <p:cNvGrpSpPr/>
          <p:nvPr/>
        </p:nvGrpSpPr>
        <p:grpSpPr>
          <a:xfrm>
            <a:off x="76200" y="990599"/>
            <a:ext cx="6096000" cy="5129215"/>
            <a:chOff x="0" y="0"/>
            <a:chExt cx="6096000" cy="5129213"/>
          </a:xfrm>
        </p:grpSpPr>
        <p:pic>
          <p:nvPicPr>
            <p:cNvPr id="510" name="image21.png" descr="African rift zone-plates"/>
            <p:cNvPicPr>
              <a:picLocks noChangeAspect="1"/>
            </p:cNvPicPr>
            <p:nvPr/>
          </p:nvPicPr>
          <p:blipFill>
            <a:blip r:embed="rId3">
              <a:extLst/>
            </a:blip>
            <a:stretch>
              <a:fillRect/>
            </a:stretch>
          </p:blipFill>
          <p:spPr>
            <a:xfrm>
              <a:off x="0" y="-1"/>
              <a:ext cx="6096000" cy="5129215"/>
            </a:xfrm>
            <a:prstGeom prst="rect">
              <a:avLst/>
            </a:prstGeom>
            <a:ln w="12700" cap="flat">
              <a:noFill/>
              <a:miter lim="400000"/>
            </a:ln>
            <a:effectLst/>
          </p:spPr>
        </p:pic>
        <p:sp>
          <p:nvSpPr>
            <p:cNvPr id="511" name="Shape 511"/>
            <p:cNvSpPr/>
            <p:nvPr/>
          </p:nvSpPr>
          <p:spPr>
            <a:xfrm>
              <a:off x="3886200" y="2803525"/>
              <a:ext cx="18288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200"/>
                </a:spcBef>
                <a:defRPr sz="1600">
                  <a:latin typeface="Arial"/>
                  <a:ea typeface="Arial"/>
                  <a:cs typeface="Arial"/>
                  <a:sym typeface="Arial"/>
                </a:defRPr>
              </a:pPr>
              <a:r>
                <a:t>East African Rift</a:t>
              </a:r>
              <a:r>
                <a:rPr sz="2000"/>
                <a:t> </a:t>
              </a:r>
            </a:p>
          </p:txBody>
        </p:sp>
        <p:sp>
          <p:nvSpPr>
            <p:cNvPr id="512" name="Shape 512"/>
            <p:cNvSpPr/>
            <p:nvPr/>
          </p:nvSpPr>
          <p:spPr>
            <a:xfrm flipH="1">
              <a:off x="3733800" y="3048000"/>
              <a:ext cx="228600" cy="1"/>
            </a:xfrm>
            <a:prstGeom prst="line">
              <a:avLst/>
            </a:prstGeom>
            <a:noFill/>
            <a:ln w="19050"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
        <p:nvSpPr>
          <p:cNvPr id="514" name="Shape 514"/>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p:nvPr/>
        </p:nvSpPr>
        <p:spPr>
          <a:xfrm>
            <a:off x="2247900" y="165964"/>
            <a:ext cx="49530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Check Understanding</a:t>
            </a:r>
          </a:p>
        </p:txBody>
      </p:sp>
      <p:sp>
        <p:nvSpPr>
          <p:cNvPr id="519" name="Shape 519"/>
          <p:cNvSpPr/>
          <p:nvPr/>
        </p:nvSpPr>
        <p:spPr>
          <a:xfrm>
            <a:off x="425339" y="4598650"/>
            <a:ext cx="8293322" cy="18305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5000"/>
              </a:lnSpc>
              <a:spcBef>
                <a:spcPts val="1200"/>
              </a:spcBef>
              <a:defRPr b="0">
                <a:latin typeface="Arial"/>
                <a:ea typeface="Arial"/>
                <a:cs typeface="Arial"/>
                <a:sym typeface="Arial"/>
              </a:defRPr>
            </a:pPr>
            <a:r>
              <a:t>Mid-oceanic ridges are shown as the pink dashed lines. </a:t>
            </a:r>
          </a:p>
          <a:p>
            <a:pPr>
              <a:lnSpc>
                <a:spcPct val="85000"/>
              </a:lnSpc>
              <a:spcBef>
                <a:spcPts val="1200"/>
              </a:spcBef>
              <a:defRPr b="0">
                <a:latin typeface="Arial"/>
                <a:ea typeface="Arial"/>
                <a:cs typeface="Arial"/>
                <a:sym typeface="Arial"/>
              </a:defRPr>
            </a:pPr>
            <a:r>
              <a:t>1. How many mid-oceanic ridges can you find?</a:t>
            </a:r>
          </a:p>
          <a:p>
            <a:pPr>
              <a:lnSpc>
                <a:spcPct val="85000"/>
              </a:lnSpc>
              <a:spcBef>
                <a:spcPts val="1200"/>
              </a:spcBef>
              <a:defRPr b="0">
                <a:latin typeface="Arial"/>
                <a:ea typeface="Arial"/>
                <a:cs typeface="Arial"/>
                <a:sym typeface="Arial"/>
              </a:defRPr>
            </a:pPr>
            <a:r>
              <a:t>2. What type of boundaries are mid-oceanic ridges?</a:t>
            </a:r>
          </a:p>
          <a:p>
            <a:pPr>
              <a:lnSpc>
                <a:spcPct val="85000"/>
              </a:lnSpc>
              <a:spcBef>
                <a:spcPts val="1200"/>
              </a:spcBef>
              <a:defRPr b="0">
                <a:latin typeface="Arial"/>
                <a:ea typeface="Arial"/>
                <a:cs typeface="Arial"/>
                <a:sym typeface="Arial"/>
              </a:defRPr>
            </a:pPr>
            <a:r>
              <a:t>3. How can mid-oceanic ridges explain how continents move across the Earth?</a:t>
            </a:r>
          </a:p>
        </p:txBody>
      </p:sp>
      <p:pic>
        <p:nvPicPr>
          <p:cNvPr id="520" name="image22.png" descr="map with mid oceanic ridges-USGS"/>
          <p:cNvPicPr>
            <a:picLocks noChangeAspect="1"/>
          </p:cNvPicPr>
          <p:nvPr/>
        </p:nvPicPr>
        <p:blipFill>
          <a:blip r:embed="rId3">
            <a:extLst/>
          </a:blip>
          <a:stretch>
            <a:fillRect/>
          </a:stretch>
        </p:blipFill>
        <p:spPr>
          <a:xfrm>
            <a:off x="1524797" y="774093"/>
            <a:ext cx="5646255" cy="3631494"/>
          </a:xfrm>
          <a:prstGeom prst="rect">
            <a:avLst/>
          </a:prstGeom>
          <a:ln w="12700">
            <a:miter lim="400000"/>
          </a:ln>
        </p:spPr>
      </p:pic>
      <p:sp>
        <p:nvSpPr>
          <p:cNvPr id="521" name="Shape 521"/>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p:nvPr/>
        </p:nvSpPr>
        <p:spPr>
          <a:xfrm>
            <a:off x="228600" y="4048125"/>
            <a:ext cx="8763000" cy="25545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defRPr b="0">
                <a:latin typeface="Arial"/>
                <a:ea typeface="Arial"/>
                <a:cs typeface="Arial"/>
                <a:sym typeface="Arial"/>
              </a:defRPr>
            </a:pPr>
            <a:endParaRPr dirty="0"/>
          </a:p>
          <a:p>
            <a:pPr lvl="1">
              <a:defRPr b="0">
                <a:latin typeface="Arial"/>
                <a:ea typeface="Arial"/>
                <a:cs typeface="Arial"/>
                <a:sym typeface="Arial"/>
              </a:defRPr>
            </a:pPr>
            <a:r>
              <a:rPr dirty="0"/>
              <a:t>1. There is a divergent boundary between the Indian and African plates.  	Which of the following will likely happen over the next million years?</a:t>
            </a:r>
          </a:p>
          <a:p>
            <a:pPr lvl="1">
              <a:defRPr b="0">
                <a:latin typeface="Arial"/>
                <a:ea typeface="Arial"/>
                <a:cs typeface="Arial"/>
                <a:sym typeface="Arial"/>
              </a:defRPr>
            </a:pPr>
            <a:endParaRPr dirty="0"/>
          </a:p>
          <a:p>
            <a:pPr lvl="1">
              <a:defRPr b="0">
                <a:latin typeface="Arial"/>
                <a:ea typeface="Arial"/>
                <a:cs typeface="Arial"/>
                <a:sym typeface="Arial"/>
              </a:defRPr>
            </a:pPr>
            <a:r>
              <a:rPr dirty="0"/>
              <a:t>	A. Africa and India will move closer </a:t>
            </a:r>
            <a:r>
              <a:rPr dirty="0" smtClean="0"/>
              <a:t>together</a:t>
            </a:r>
            <a:r>
              <a:rPr lang="en-US" dirty="0" smtClean="0"/>
              <a:t>.</a:t>
            </a:r>
            <a:endParaRPr dirty="0"/>
          </a:p>
          <a:p>
            <a:pPr lvl="1">
              <a:defRPr b="0">
                <a:latin typeface="Arial"/>
                <a:ea typeface="Arial"/>
                <a:cs typeface="Arial"/>
                <a:sym typeface="Arial"/>
              </a:defRPr>
            </a:pPr>
            <a:r>
              <a:rPr dirty="0"/>
              <a:t>	B. Africa and India will move farther </a:t>
            </a:r>
            <a:r>
              <a:rPr dirty="0" smtClean="0"/>
              <a:t>apart</a:t>
            </a:r>
            <a:r>
              <a:rPr lang="en-US" dirty="0" smtClean="0"/>
              <a:t>.</a:t>
            </a:r>
            <a:endParaRPr dirty="0"/>
          </a:p>
          <a:p>
            <a:pPr lvl="1">
              <a:defRPr b="0">
                <a:latin typeface="Arial"/>
                <a:ea typeface="Arial"/>
                <a:cs typeface="Arial"/>
                <a:sym typeface="Arial"/>
              </a:defRPr>
            </a:pPr>
            <a:r>
              <a:rPr dirty="0"/>
              <a:t>	C. The position of Africa and India will be the same.</a:t>
            </a:r>
          </a:p>
          <a:p>
            <a:pPr lvl="1">
              <a:defRPr b="0">
                <a:latin typeface="Arial"/>
                <a:ea typeface="Arial"/>
                <a:cs typeface="Arial"/>
                <a:sym typeface="Arial"/>
              </a:defRPr>
            </a:pPr>
            <a:r>
              <a:rPr dirty="0"/>
              <a:t>	D. Africa will move northward and India will move southward.</a:t>
            </a:r>
          </a:p>
        </p:txBody>
      </p:sp>
      <p:grpSp>
        <p:nvGrpSpPr>
          <p:cNvPr id="532" name="Group 532"/>
          <p:cNvGrpSpPr/>
          <p:nvPr/>
        </p:nvGrpSpPr>
        <p:grpSpPr>
          <a:xfrm>
            <a:off x="819150" y="720726"/>
            <a:ext cx="7058025" cy="3327400"/>
            <a:chOff x="0" y="0"/>
            <a:chExt cx="7620000" cy="3698875"/>
          </a:xfrm>
        </p:grpSpPr>
        <p:pic>
          <p:nvPicPr>
            <p:cNvPr id="526" name="image13.png" descr="world map"/>
            <p:cNvPicPr>
              <a:picLocks noChangeAspect="1"/>
            </p:cNvPicPr>
            <p:nvPr/>
          </p:nvPicPr>
          <p:blipFill>
            <a:blip r:embed="rId3">
              <a:extLst/>
            </a:blip>
            <a:stretch>
              <a:fillRect/>
            </a:stretch>
          </p:blipFill>
          <p:spPr>
            <a:xfrm>
              <a:off x="0" y="0"/>
              <a:ext cx="7620000" cy="3698875"/>
            </a:xfrm>
            <a:prstGeom prst="rect">
              <a:avLst/>
            </a:prstGeom>
            <a:ln w="12700" cap="flat">
              <a:noFill/>
              <a:miter lim="400000"/>
            </a:ln>
            <a:effectLst/>
          </p:spPr>
        </p:pic>
        <p:grpSp>
          <p:nvGrpSpPr>
            <p:cNvPr id="529" name="Group 529"/>
            <p:cNvGrpSpPr/>
            <p:nvPr/>
          </p:nvGrpSpPr>
          <p:grpSpPr>
            <a:xfrm>
              <a:off x="3222010" y="941436"/>
              <a:ext cx="2520506" cy="1760873"/>
              <a:chOff x="0" y="0"/>
              <a:chExt cx="2520505" cy="1760872"/>
            </a:xfrm>
          </p:grpSpPr>
          <p:sp>
            <p:nvSpPr>
              <p:cNvPr id="527" name="Shape 527"/>
              <p:cNvSpPr/>
              <p:nvPr/>
            </p:nvSpPr>
            <p:spPr>
              <a:xfrm>
                <a:off x="-1" y="0"/>
                <a:ext cx="2022027" cy="1760873"/>
              </a:xfrm>
              <a:custGeom>
                <a:avLst/>
                <a:gdLst/>
                <a:ahLst/>
                <a:cxnLst>
                  <a:cxn ang="0">
                    <a:pos x="wd2" y="hd2"/>
                  </a:cxn>
                  <a:cxn ang="5400000">
                    <a:pos x="wd2" y="hd2"/>
                  </a:cxn>
                  <a:cxn ang="10800000">
                    <a:pos x="wd2" y="hd2"/>
                  </a:cxn>
                  <a:cxn ang="16200000">
                    <a:pos x="wd2" y="hd2"/>
                  </a:cxn>
                </a:cxnLst>
                <a:rect l="0" t="0" r="r" b="b"/>
                <a:pathLst>
                  <a:path w="21220" h="21430" extrusionOk="0">
                    <a:moveTo>
                      <a:pt x="5763" y="24"/>
                    </a:moveTo>
                    <a:cubicBezTo>
                      <a:pt x="7142" y="246"/>
                      <a:pt x="8540" y="448"/>
                      <a:pt x="9920" y="751"/>
                    </a:cubicBezTo>
                    <a:cubicBezTo>
                      <a:pt x="10410" y="1336"/>
                      <a:pt x="10246" y="1558"/>
                      <a:pt x="10900" y="2043"/>
                    </a:cubicBezTo>
                    <a:cubicBezTo>
                      <a:pt x="11626" y="1922"/>
                      <a:pt x="12043" y="1700"/>
                      <a:pt x="12733" y="2043"/>
                    </a:cubicBezTo>
                    <a:cubicBezTo>
                      <a:pt x="12896" y="2124"/>
                      <a:pt x="13223" y="2749"/>
                      <a:pt x="13405" y="2790"/>
                    </a:cubicBezTo>
                    <a:cubicBezTo>
                      <a:pt x="13949" y="2931"/>
                      <a:pt x="14512" y="2911"/>
                      <a:pt x="15056" y="2971"/>
                    </a:cubicBezTo>
                    <a:cubicBezTo>
                      <a:pt x="15202" y="4001"/>
                      <a:pt x="15419" y="4970"/>
                      <a:pt x="16218" y="5555"/>
                    </a:cubicBezTo>
                    <a:cubicBezTo>
                      <a:pt x="16345" y="5979"/>
                      <a:pt x="16363" y="6444"/>
                      <a:pt x="16545" y="6847"/>
                    </a:cubicBezTo>
                    <a:cubicBezTo>
                      <a:pt x="16690" y="7170"/>
                      <a:pt x="17017" y="7312"/>
                      <a:pt x="17216" y="7594"/>
                    </a:cubicBezTo>
                    <a:cubicBezTo>
                      <a:pt x="17343" y="7776"/>
                      <a:pt x="17343" y="8099"/>
                      <a:pt x="17543" y="8139"/>
                    </a:cubicBezTo>
                    <a:cubicBezTo>
                      <a:pt x="18360" y="8341"/>
                      <a:pt x="19195" y="8260"/>
                      <a:pt x="20030" y="8321"/>
                    </a:cubicBezTo>
                    <a:cubicBezTo>
                      <a:pt x="20629" y="8947"/>
                      <a:pt x="20919" y="8503"/>
                      <a:pt x="21191" y="9431"/>
                    </a:cubicBezTo>
                    <a:cubicBezTo>
                      <a:pt x="21137" y="11470"/>
                      <a:pt x="21373" y="13529"/>
                      <a:pt x="21028" y="15528"/>
                    </a:cubicBezTo>
                    <a:cubicBezTo>
                      <a:pt x="20883" y="16335"/>
                      <a:pt x="19031" y="16638"/>
                      <a:pt x="19031" y="16638"/>
                    </a:cubicBezTo>
                    <a:cubicBezTo>
                      <a:pt x="19013" y="16658"/>
                      <a:pt x="17997" y="18576"/>
                      <a:pt x="17870" y="18657"/>
                    </a:cubicBezTo>
                    <a:cubicBezTo>
                      <a:pt x="17561" y="18818"/>
                      <a:pt x="16890" y="19020"/>
                      <a:pt x="16890" y="19020"/>
                    </a:cubicBezTo>
                    <a:cubicBezTo>
                      <a:pt x="16744" y="19262"/>
                      <a:pt x="16109" y="20453"/>
                      <a:pt x="15728" y="20696"/>
                    </a:cubicBezTo>
                    <a:cubicBezTo>
                      <a:pt x="15528" y="20817"/>
                      <a:pt x="14094" y="21059"/>
                      <a:pt x="14058" y="21059"/>
                    </a:cubicBezTo>
                    <a:cubicBezTo>
                      <a:pt x="13895" y="21180"/>
                      <a:pt x="13768" y="21402"/>
                      <a:pt x="13568" y="21422"/>
                    </a:cubicBezTo>
                    <a:cubicBezTo>
                      <a:pt x="12025" y="21503"/>
                      <a:pt x="8177" y="20958"/>
                      <a:pt x="6761" y="20877"/>
                    </a:cubicBezTo>
                    <a:cubicBezTo>
                      <a:pt x="5963" y="20312"/>
                      <a:pt x="6035" y="19787"/>
                      <a:pt x="5763" y="18838"/>
                    </a:cubicBezTo>
                    <a:cubicBezTo>
                      <a:pt x="5654" y="18475"/>
                      <a:pt x="5436" y="17728"/>
                      <a:pt x="5436" y="17728"/>
                    </a:cubicBezTo>
                    <a:cubicBezTo>
                      <a:pt x="5382" y="16557"/>
                      <a:pt x="5418" y="15386"/>
                      <a:pt x="5273" y="14236"/>
                    </a:cubicBezTo>
                    <a:cubicBezTo>
                      <a:pt x="5237" y="14014"/>
                      <a:pt x="5019" y="13872"/>
                      <a:pt x="4928" y="13670"/>
                    </a:cubicBezTo>
                    <a:cubicBezTo>
                      <a:pt x="4619" y="12984"/>
                      <a:pt x="4692" y="12156"/>
                      <a:pt x="4438" y="11470"/>
                    </a:cubicBezTo>
                    <a:cubicBezTo>
                      <a:pt x="4184" y="10784"/>
                      <a:pt x="3276" y="10542"/>
                      <a:pt x="2768" y="10178"/>
                    </a:cubicBezTo>
                    <a:cubicBezTo>
                      <a:pt x="2568" y="9250"/>
                      <a:pt x="2223" y="8785"/>
                      <a:pt x="1606" y="8139"/>
                    </a:cubicBezTo>
                    <a:cubicBezTo>
                      <a:pt x="1425" y="7554"/>
                      <a:pt x="1098" y="7271"/>
                      <a:pt x="953" y="6666"/>
                    </a:cubicBezTo>
                    <a:cubicBezTo>
                      <a:pt x="699" y="5656"/>
                      <a:pt x="644" y="4788"/>
                      <a:pt x="118" y="3900"/>
                    </a:cubicBezTo>
                    <a:cubicBezTo>
                      <a:pt x="-227" y="2689"/>
                      <a:pt x="190" y="1538"/>
                      <a:pt x="1280" y="1134"/>
                    </a:cubicBezTo>
                    <a:cubicBezTo>
                      <a:pt x="2006" y="287"/>
                      <a:pt x="3294" y="347"/>
                      <a:pt x="4275" y="206"/>
                    </a:cubicBezTo>
                    <a:cubicBezTo>
                      <a:pt x="5073" y="-97"/>
                      <a:pt x="4601" y="24"/>
                      <a:pt x="5763" y="24"/>
                    </a:cubicBezTo>
                    <a:close/>
                  </a:path>
                </a:pathLst>
              </a:custGeom>
              <a:noFill/>
              <a:ln w="19050" cap="flat">
                <a:solidFill>
                  <a:srgbClr val="000000"/>
                </a:solidFill>
                <a:prstDash val="dash"/>
                <a:round/>
              </a:ln>
              <a:effectLst/>
            </p:spPr>
            <p:txBody>
              <a:bodyPr wrap="square" lIns="45719" tIns="45719" rIns="45719" bIns="45719" numCol="1" anchor="t">
                <a:noAutofit/>
              </a:bodyPr>
              <a:lstStyle/>
              <a:p>
                <a:pPr>
                  <a:defRPr>
                    <a:latin typeface="Arial"/>
                    <a:ea typeface="Arial"/>
                    <a:cs typeface="Arial"/>
                    <a:sym typeface="Arial"/>
                  </a:defRPr>
                </a:pPr>
                <a:endParaRPr/>
              </a:p>
            </p:txBody>
          </p:sp>
          <p:sp>
            <p:nvSpPr>
              <p:cNvPr id="528" name="Shape 528"/>
              <p:cNvSpPr/>
              <p:nvPr/>
            </p:nvSpPr>
            <p:spPr>
              <a:xfrm>
                <a:off x="1981540" y="288923"/>
                <a:ext cx="538966" cy="854391"/>
              </a:xfrm>
              <a:custGeom>
                <a:avLst/>
                <a:gdLst/>
                <a:ahLst/>
                <a:cxnLst>
                  <a:cxn ang="0">
                    <a:pos x="wd2" y="hd2"/>
                  </a:cxn>
                  <a:cxn ang="5400000">
                    <a:pos x="wd2" y="hd2"/>
                  </a:cxn>
                  <a:cxn ang="10800000">
                    <a:pos x="wd2" y="hd2"/>
                  </a:cxn>
                  <a:cxn ang="16200000">
                    <a:pos x="wd2" y="hd2"/>
                  </a:cxn>
                </a:cxnLst>
                <a:rect l="0" t="0" r="r" b="b"/>
                <a:pathLst>
                  <a:path w="16579" h="20415" extrusionOk="0">
                    <a:moveTo>
                      <a:pt x="682" y="9789"/>
                    </a:moveTo>
                    <a:cubicBezTo>
                      <a:pt x="97" y="6183"/>
                      <a:pt x="-1180" y="2854"/>
                      <a:pt x="2651" y="0"/>
                    </a:cubicBezTo>
                    <a:cubicBezTo>
                      <a:pt x="8822" y="277"/>
                      <a:pt x="10152" y="238"/>
                      <a:pt x="14781" y="1110"/>
                    </a:cubicBezTo>
                    <a:cubicBezTo>
                      <a:pt x="17813" y="3290"/>
                      <a:pt x="16323" y="4796"/>
                      <a:pt x="15259" y="7610"/>
                    </a:cubicBezTo>
                    <a:cubicBezTo>
                      <a:pt x="14834" y="19262"/>
                      <a:pt x="20420" y="21600"/>
                      <a:pt x="8450" y="19935"/>
                    </a:cubicBezTo>
                    <a:cubicBezTo>
                      <a:pt x="7386" y="19777"/>
                      <a:pt x="6587" y="19103"/>
                      <a:pt x="5577" y="18865"/>
                    </a:cubicBezTo>
                    <a:cubicBezTo>
                      <a:pt x="4300" y="17954"/>
                      <a:pt x="2917" y="17954"/>
                      <a:pt x="1640" y="17042"/>
                    </a:cubicBezTo>
                    <a:cubicBezTo>
                      <a:pt x="-10" y="13237"/>
                      <a:pt x="682" y="15615"/>
                      <a:pt x="682" y="9789"/>
                    </a:cubicBezTo>
                    <a:close/>
                  </a:path>
                </a:pathLst>
              </a:custGeom>
              <a:noFill/>
              <a:ln w="19050" cap="flat">
                <a:solidFill>
                  <a:srgbClr val="000000"/>
                </a:solidFill>
                <a:prstDash val="dash"/>
                <a:round/>
              </a:ln>
              <a:effectLst/>
            </p:spPr>
            <p:txBody>
              <a:bodyPr wrap="square" lIns="45719" tIns="45719" rIns="45719" bIns="45719" numCol="1" anchor="t">
                <a:noAutofit/>
              </a:bodyPr>
              <a:lstStyle/>
              <a:p>
                <a:pPr>
                  <a:defRPr>
                    <a:latin typeface="Arial"/>
                    <a:ea typeface="Arial"/>
                    <a:cs typeface="Arial"/>
                    <a:sym typeface="Arial"/>
                  </a:defRPr>
                </a:pPr>
                <a:endParaRPr/>
              </a:p>
            </p:txBody>
          </p:sp>
        </p:grpSp>
        <p:sp>
          <p:nvSpPr>
            <p:cNvPr id="530" name="Shape 530"/>
            <p:cNvSpPr/>
            <p:nvPr/>
          </p:nvSpPr>
          <p:spPr>
            <a:xfrm>
              <a:off x="4724400" y="2768600"/>
              <a:ext cx="24384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b="0">
                  <a:latin typeface="Arial"/>
                  <a:ea typeface="Arial"/>
                  <a:cs typeface="Arial"/>
                  <a:sym typeface="Arial"/>
                </a:defRPr>
              </a:lvl1pPr>
            </a:lstStyle>
            <a:p>
              <a:r>
                <a:t>divergent boundary</a:t>
              </a:r>
            </a:p>
          </p:txBody>
        </p:sp>
        <p:sp>
          <p:nvSpPr>
            <p:cNvPr id="531" name="Shape 531"/>
            <p:cNvSpPr/>
            <p:nvPr/>
          </p:nvSpPr>
          <p:spPr>
            <a:xfrm flipH="1" flipV="1">
              <a:off x="5257799" y="1870074"/>
              <a:ext cx="533401" cy="914402"/>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
        <p:nvSpPr>
          <p:cNvPr id="533" name="Shape 533"/>
          <p:cNvSpPr/>
          <p:nvPr/>
        </p:nvSpPr>
        <p:spPr>
          <a:xfrm>
            <a:off x="838200" y="76200"/>
            <a:ext cx="8001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534" name="Shape 534"/>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p:nvPr/>
        </p:nvSpPr>
        <p:spPr>
          <a:xfrm>
            <a:off x="1058023" y="313975"/>
            <a:ext cx="7391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539" name="Shape 539"/>
          <p:cNvSpPr/>
          <p:nvPr/>
        </p:nvSpPr>
        <p:spPr>
          <a:xfrm>
            <a:off x="571500" y="1033371"/>
            <a:ext cx="8077200" cy="2092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spcBef>
                <a:spcPts val="1200"/>
              </a:spcBef>
              <a:defRPr b="0">
                <a:latin typeface="Arial"/>
                <a:ea typeface="Arial"/>
                <a:cs typeface="Arial"/>
                <a:sym typeface="Arial"/>
              </a:defRPr>
            </a:pPr>
            <a:r>
              <a:rPr dirty="0"/>
              <a:t>2. Earthquakes, formation of volcanoes and rifts are evidence for which of the following theories:</a:t>
            </a:r>
          </a:p>
          <a:p>
            <a:pPr marL="457200" indent="-457200">
              <a:spcBef>
                <a:spcPts val="1200"/>
              </a:spcBef>
              <a:defRPr b="0">
                <a:latin typeface="Arial"/>
                <a:ea typeface="Arial"/>
                <a:cs typeface="Arial"/>
                <a:sym typeface="Arial"/>
              </a:defRPr>
            </a:pPr>
            <a:r>
              <a:rPr dirty="0"/>
              <a:t>	A. </a:t>
            </a:r>
            <a:r>
              <a:rPr lang="en-US" dirty="0" smtClean="0"/>
              <a:t>Rock cycle</a:t>
            </a:r>
            <a:r>
              <a:rPr dirty="0"/>
              <a:t/>
            </a:r>
            <a:br>
              <a:rPr dirty="0"/>
            </a:br>
            <a:r>
              <a:rPr dirty="0"/>
              <a:t>B. </a:t>
            </a:r>
            <a:r>
              <a:rPr lang="en-US" dirty="0" smtClean="0"/>
              <a:t>Plate tectonics</a:t>
            </a:r>
            <a:r>
              <a:rPr dirty="0"/>
              <a:t/>
            </a:r>
            <a:br>
              <a:rPr dirty="0"/>
            </a:br>
            <a:r>
              <a:rPr dirty="0"/>
              <a:t>C. </a:t>
            </a:r>
            <a:r>
              <a:rPr lang="en-US" dirty="0" smtClean="0"/>
              <a:t>Continental drift</a:t>
            </a:r>
            <a:r>
              <a:rPr dirty="0"/>
              <a:t/>
            </a:r>
            <a:br>
              <a:rPr dirty="0"/>
            </a:br>
            <a:r>
              <a:rPr dirty="0"/>
              <a:t>D. </a:t>
            </a:r>
            <a:r>
              <a:rPr lang="en-US" dirty="0" smtClean="0"/>
              <a:t>Fossil succession</a:t>
            </a:r>
            <a:endParaRPr dirty="0"/>
          </a:p>
        </p:txBody>
      </p:sp>
      <p:sp>
        <p:nvSpPr>
          <p:cNvPr id="540" name="Shape 540"/>
          <p:cNvSpPr/>
          <p:nvPr/>
        </p:nvSpPr>
        <p:spPr>
          <a:xfrm>
            <a:off x="67228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541" name="Shape 541"/>
          <p:cNvSpPr/>
          <p:nvPr/>
        </p:nvSpPr>
        <p:spPr>
          <a:xfrm>
            <a:off x="533399" y="3227026"/>
            <a:ext cx="8277225" cy="255454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indent="-457200">
              <a:defRPr b="0">
                <a:latin typeface="Arial"/>
                <a:ea typeface="Arial"/>
                <a:cs typeface="Arial"/>
                <a:sym typeface="Arial"/>
              </a:defRPr>
            </a:pPr>
            <a:endParaRPr dirty="0"/>
          </a:p>
          <a:p>
            <a:pPr marL="285750" indent="-285750">
              <a:spcBef>
                <a:spcPts val="1200"/>
              </a:spcBef>
              <a:defRPr b="0">
                <a:latin typeface="Arial"/>
                <a:ea typeface="Arial"/>
                <a:cs typeface="Arial"/>
                <a:sym typeface="Arial"/>
              </a:defRPr>
            </a:pPr>
            <a:r>
              <a:rPr dirty="0"/>
              <a:t>3. </a:t>
            </a:r>
            <a:r>
              <a:rPr dirty="0" smtClean="0"/>
              <a:t>Which </a:t>
            </a:r>
            <a:r>
              <a:rPr dirty="0"/>
              <a:t>of the following would best explain why a rift formed in the lithosphere?</a:t>
            </a:r>
          </a:p>
          <a:p>
            <a:pPr marL="457200" indent="-457200">
              <a:spcBef>
                <a:spcPts val="1200"/>
              </a:spcBef>
              <a:defRPr b="0">
                <a:latin typeface="Arial"/>
                <a:ea typeface="Arial"/>
                <a:cs typeface="Arial"/>
                <a:sym typeface="Arial"/>
              </a:defRPr>
            </a:pPr>
            <a:r>
              <a:rPr dirty="0"/>
              <a:t>	A</a:t>
            </a:r>
            <a:r>
              <a:rPr dirty="0" smtClean="0"/>
              <a:t>.</a:t>
            </a:r>
            <a:r>
              <a:rPr lang="en-US" dirty="0"/>
              <a:t> Cracks in the Earth’s crust cause volcanoes</a:t>
            </a:r>
            <a:r>
              <a:rPr dirty="0" smtClean="0"/>
              <a:t>.</a:t>
            </a:r>
            <a:r>
              <a:rPr dirty="0"/>
              <a:t/>
            </a:r>
            <a:br>
              <a:rPr dirty="0"/>
            </a:br>
            <a:r>
              <a:rPr dirty="0"/>
              <a:t>B. </a:t>
            </a:r>
            <a:r>
              <a:rPr lang="en-US" dirty="0"/>
              <a:t>Earthquakes produce cracks in the Earth’s </a:t>
            </a:r>
            <a:r>
              <a:rPr lang="en-US" dirty="0" smtClean="0"/>
              <a:t>crust</a:t>
            </a:r>
            <a:r>
              <a:rPr dirty="0" smtClean="0"/>
              <a:t>.</a:t>
            </a:r>
            <a:r>
              <a:rPr dirty="0"/>
              <a:t/>
            </a:r>
            <a:br>
              <a:rPr dirty="0"/>
            </a:br>
            <a:r>
              <a:rPr dirty="0"/>
              <a:t>C. </a:t>
            </a:r>
            <a:r>
              <a:rPr lang="en-US" dirty="0"/>
              <a:t>Magma from the mantle pushed up through the Earth’s </a:t>
            </a:r>
            <a:r>
              <a:rPr lang="en-US" dirty="0" smtClean="0"/>
              <a:t>crust</a:t>
            </a:r>
            <a:r>
              <a:rPr dirty="0" smtClean="0"/>
              <a:t>.</a:t>
            </a:r>
            <a:br>
              <a:rPr dirty="0" smtClean="0"/>
            </a:br>
            <a:r>
              <a:rPr dirty="0" smtClean="0"/>
              <a:t>D.</a:t>
            </a:r>
            <a:r>
              <a:rPr lang="en-US" dirty="0"/>
              <a:t> Magma from the mantle moved downward into the </a:t>
            </a:r>
            <a:r>
              <a:rPr lang="en-US" dirty="0" smtClean="0"/>
              <a:t>Earth’s core</a:t>
            </a:r>
            <a:r>
              <a:rPr dirty="0" smtClean="0"/>
              <a:t>.</a:t>
            </a:r>
            <a:endParaRPr dirty="0"/>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p:nvPr/>
        </p:nvSpPr>
        <p:spPr>
          <a:xfrm>
            <a:off x="1184890" y="110842"/>
            <a:ext cx="72390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546" name="Shape 546"/>
          <p:cNvSpPr/>
          <p:nvPr/>
        </p:nvSpPr>
        <p:spPr>
          <a:xfrm>
            <a:off x="171450" y="3810000"/>
            <a:ext cx="8905875" cy="270843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indent="-457200">
              <a:spcBef>
                <a:spcPts val="1200"/>
              </a:spcBef>
              <a:defRPr b="0">
                <a:latin typeface="Arial"/>
                <a:ea typeface="Arial"/>
                <a:cs typeface="Arial"/>
                <a:sym typeface="Arial"/>
              </a:defRPr>
            </a:pPr>
            <a:r>
              <a:rPr dirty="0"/>
              <a:t>4. Compare the two maps above.  The black spots on Map A are areas of frequent earthquakes. Map B shows tectonic plates. Which conclusion could you make from the information on both maps?</a:t>
            </a:r>
          </a:p>
          <a:p>
            <a:pPr marL="457200" indent="-457200">
              <a:spcBef>
                <a:spcPts val="1200"/>
              </a:spcBef>
              <a:defRPr b="0">
                <a:latin typeface="Arial"/>
                <a:ea typeface="Arial"/>
                <a:cs typeface="Arial"/>
                <a:sym typeface="Arial"/>
              </a:defRPr>
            </a:pPr>
            <a:r>
              <a:rPr dirty="0"/>
              <a:t>	</a:t>
            </a:r>
            <a:r>
              <a:rPr dirty="0" smtClean="0"/>
              <a:t>A. </a:t>
            </a:r>
            <a:r>
              <a:rPr lang="en-US" dirty="0"/>
              <a:t>Earthquakes occur only in </a:t>
            </a:r>
            <a:r>
              <a:rPr lang="en-US" dirty="0" smtClean="0"/>
              <a:t>Africa</a:t>
            </a:r>
            <a:r>
              <a:rPr dirty="0" smtClean="0"/>
              <a:t>.</a:t>
            </a:r>
            <a:br>
              <a:rPr dirty="0" smtClean="0"/>
            </a:br>
            <a:r>
              <a:rPr dirty="0" smtClean="0"/>
              <a:t>B.</a:t>
            </a:r>
            <a:r>
              <a:rPr lang="en-US" dirty="0"/>
              <a:t> Earthquakes occur only at divergent boundaries</a:t>
            </a:r>
            <a:r>
              <a:rPr dirty="0" smtClean="0"/>
              <a:t>.</a:t>
            </a:r>
            <a:r>
              <a:rPr dirty="0"/>
              <a:t/>
            </a:r>
            <a:br>
              <a:rPr dirty="0"/>
            </a:br>
            <a:r>
              <a:rPr dirty="0"/>
              <a:t>C</a:t>
            </a:r>
            <a:r>
              <a:rPr dirty="0" smtClean="0"/>
              <a:t>.</a:t>
            </a:r>
            <a:r>
              <a:rPr lang="en-US" dirty="0"/>
              <a:t> Earthquakes occur at the boundaries of tectonic plates</a:t>
            </a:r>
            <a:r>
              <a:rPr dirty="0" smtClean="0"/>
              <a:t>.</a:t>
            </a:r>
            <a:r>
              <a:rPr dirty="0"/>
              <a:t/>
            </a:r>
            <a:br>
              <a:rPr dirty="0"/>
            </a:br>
            <a:r>
              <a:rPr dirty="0"/>
              <a:t>D</a:t>
            </a:r>
            <a:r>
              <a:rPr dirty="0" smtClean="0"/>
              <a:t>.</a:t>
            </a:r>
            <a:r>
              <a:rPr lang="en-US" dirty="0"/>
              <a:t> There is no relationship between tectonic plate boundaries and   </a:t>
            </a:r>
            <a:br>
              <a:rPr lang="en-US" dirty="0"/>
            </a:br>
            <a:r>
              <a:rPr lang="en-US" dirty="0"/>
              <a:t>     earthquakes</a:t>
            </a:r>
            <a:r>
              <a:rPr dirty="0" smtClean="0"/>
              <a:t>. </a:t>
            </a:r>
            <a:endParaRPr dirty="0"/>
          </a:p>
        </p:txBody>
      </p:sp>
      <p:pic>
        <p:nvPicPr>
          <p:cNvPr id="547" name="image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3" y="1003985"/>
            <a:ext cx="4619075" cy="2425015"/>
          </a:xfrm>
          <a:prstGeom prst="rect">
            <a:avLst/>
          </a:prstGeom>
          <a:ln w="12700">
            <a:miter lim="400000"/>
          </a:ln>
        </p:spPr>
      </p:pic>
      <p:pic>
        <p:nvPicPr>
          <p:cNvPr id="548" name="image12.png" descr="Tectonic plates-2"/>
          <p:cNvPicPr>
            <a:picLocks noChangeAspect="1"/>
          </p:cNvPicPr>
          <p:nvPr/>
        </p:nvPicPr>
        <p:blipFill>
          <a:blip r:embed="rId4">
            <a:extLst/>
          </a:blip>
          <a:stretch>
            <a:fillRect/>
          </a:stretch>
        </p:blipFill>
        <p:spPr>
          <a:xfrm>
            <a:off x="4714504" y="891926"/>
            <a:ext cx="4429496" cy="2694610"/>
          </a:xfrm>
          <a:prstGeom prst="rect">
            <a:avLst/>
          </a:prstGeom>
          <a:ln w="12700">
            <a:miter lim="400000"/>
          </a:ln>
        </p:spPr>
      </p:pic>
      <p:sp>
        <p:nvSpPr>
          <p:cNvPr id="549" name="Shape 549"/>
          <p:cNvSpPr/>
          <p:nvPr/>
        </p:nvSpPr>
        <p:spPr>
          <a:xfrm>
            <a:off x="7086600" y="76200"/>
            <a:ext cx="2057400" cy="366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1000" b="0">
                <a:latin typeface="Arial"/>
                <a:ea typeface="Arial"/>
                <a:cs typeface="Arial"/>
                <a:sym typeface="Arial"/>
              </a:defRPr>
            </a:lvl1pPr>
          </a:lstStyle>
          <a:p>
            <a:r>
              <a:t/>
            </a:r>
            <a:br/>
            <a:endParaRPr/>
          </a:p>
        </p:txBody>
      </p:sp>
      <p:sp>
        <p:nvSpPr>
          <p:cNvPr id="550" name="Shape 550"/>
          <p:cNvSpPr/>
          <p:nvPr/>
        </p:nvSpPr>
        <p:spPr>
          <a:xfrm>
            <a:off x="6799069" y="6628527"/>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p:nvPr/>
        </p:nvSpPr>
        <p:spPr>
          <a:xfrm>
            <a:off x="685800" y="76200"/>
            <a:ext cx="7924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555" name="Shape 555"/>
          <p:cNvSpPr/>
          <p:nvPr/>
        </p:nvSpPr>
        <p:spPr>
          <a:xfrm>
            <a:off x="152400" y="685799"/>
            <a:ext cx="8839200" cy="10581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rPr dirty="0"/>
              <a:t>5. A team of scientists has been creating model to show the distance between two continents on either side of a mid-oceanic ridge over the period of several thousand years. The table below shows the distances.  In reviewing the data you realize one of the data points is missing.  </a:t>
            </a:r>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r>
              <a:rPr dirty="0"/>
              <a:t/>
            </a:r>
            <a:br>
              <a:rPr dirty="0"/>
            </a:br>
            <a:r>
              <a:rPr dirty="0"/>
              <a:t>Which is the most likely distance the two tectonic plates will move between 3008 and 4008?</a:t>
            </a:r>
          </a:p>
          <a:p>
            <a:pPr marL="457200" indent="-457200">
              <a:spcBef>
                <a:spcPts val="1200"/>
              </a:spcBef>
              <a:defRPr b="0">
                <a:latin typeface="Arial"/>
                <a:ea typeface="Arial"/>
                <a:cs typeface="Arial"/>
                <a:sym typeface="Arial"/>
              </a:defRPr>
            </a:pPr>
            <a:r>
              <a:rPr dirty="0"/>
              <a:t>		A. </a:t>
            </a:r>
            <a:r>
              <a:rPr lang="en-US" dirty="0"/>
              <a:t>1</a:t>
            </a:r>
            <a:r>
              <a:rPr dirty="0" smtClean="0"/>
              <a:t>0 </a:t>
            </a:r>
            <a:r>
              <a:rPr dirty="0"/>
              <a:t>km</a:t>
            </a:r>
            <a:br>
              <a:rPr dirty="0"/>
            </a:br>
            <a:r>
              <a:rPr dirty="0"/>
              <a:t>	B. </a:t>
            </a:r>
            <a:r>
              <a:rPr lang="en-US" dirty="0" smtClean="0"/>
              <a:t>2</a:t>
            </a:r>
            <a:r>
              <a:rPr dirty="0" smtClean="0"/>
              <a:t>0 </a:t>
            </a:r>
            <a:r>
              <a:rPr dirty="0"/>
              <a:t>km</a:t>
            </a:r>
            <a:br>
              <a:rPr dirty="0"/>
            </a:br>
            <a:r>
              <a:rPr dirty="0"/>
              <a:t>	C</a:t>
            </a:r>
            <a:r>
              <a:rPr/>
              <a:t>. </a:t>
            </a:r>
            <a:r>
              <a:rPr smtClean="0"/>
              <a:t>10 </a:t>
            </a:r>
            <a:r>
              <a:rPr dirty="0"/>
              <a:t>km</a:t>
            </a:r>
            <a:br>
              <a:rPr dirty="0"/>
            </a:br>
            <a:r>
              <a:rPr dirty="0"/>
              <a:t>	D. 60 km</a:t>
            </a:r>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lvl="1" indent="0">
              <a:defRPr b="0">
                <a:latin typeface="Arial"/>
                <a:ea typeface="Arial"/>
                <a:cs typeface="Arial"/>
                <a:sym typeface="Arial"/>
              </a:defRPr>
            </a:pPr>
            <a:endParaRPr dirty="0"/>
          </a:p>
          <a:p>
            <a:pPr marL="457200" indent="-457200">
              <a:defRPr b="0">
                <a:latin typeface="Arial"/>
                <a:ea typeface="Arial"/>
                <a:cs typeface="Arial"/>
                <a:sym typeface="Arial"/>
              </a:defRPr>
            </a:pPr>
            <a:endParaRPr dirty="0"/>
          </a:p>
          <a:p>
            <a:pPr marL="457200" indent="-457200">
              <a:spcBef>
                <a:spcPts val="1200"/>
              </a:spcBef>
              <a:buSzPct val="100000"/>
              <a:buChar char="•"/>
              <a:defRPr b="0">
                <a:latin typeface="Arial"/>
                <a:ea typeface="Arial"/>
                <a:cs typeface="Arial"/>
                <a:sym typeface="Arial"/>
              </a:defRPr>
            </a:pPr>
            <a:endParaRPr dirty="0"/>
          </a:p>
          <a:p>
            <a:pPr marL="457200" indent="-457200">
              <a:spcBef>
                <a:spcPts val="1200"/>
              </a:spcBef>
              <a:buSzPct val="100000"/>
              <a:buChar char="•"/>
              <a:defRPr b="0">
                <a:latin typeface="Arial"/>
                <a:ea typeface="Arial"/>
                <a:cs typeface="Arial"/>
                <a:sym typeface="Arial"/>
              </a:defRPr>
            </a:pPr>
            <a:endParaRPr dirty="0"/>
          </a:p>
          <a:p>
            <a:pPr marL="457200" indent="-457200">
              <a:spcBef>
                <a:spcPts val="1200"/>
              </a:spcBef>
              <a:buSzPct val="100000"/>
              <a:buChar char="•"/>
              <a:defRPr b="0">
                <a:latin typeface="Arial"/>
                <a:ea typeface="Arial"/>
                <a:cs typeface="Arial"/>
                <a:sym typeface="Arial"/>
              </a:defRPr>
            </a:pPr>
            <a:endParaRPr dirty="0"/>
          </a:p>
          <a:p>
            <a:pPr marL="457200" indent="-457200">
              <a:spcBef>
                <a:spcPts val="1200"/>
              </a:spcBef>
              <a:buSzPct val="100000"/>
              <a:buChar char="•"/>
              <a:defRPr b="0">
                <a:latin typeface="Arial"/>
                <a:ea typeface="Arial"/>
                <a:cs typeface="Arial"/>
                <a:sym typeface="Arial"/>
              </a:defRPr>
            </a:pPr>
            <a:endParaRPr dirty="0"/>
          </a:p>
          <a:p>
            <a:pPr marL="457200" indent="-457200">
              <a:spcBef>
                <a:spcPts val="1200"/>
              </a:spcBef>
              <a:buSzPct val="100000"/>
              <a:buChar char="•"/>
              <a:defRPr b="0">
                <a:latin typeface="Arial"/>
                <a:ea typeface="Arial"/>
                <a:cs typeface="Arial"/>
                <a:sym typeface="Arial"/>
              </a:defRPr>
            </a:pPr>
            <a:endParaRPr dirty="0"/>
          </a:p>
          <a:p>
            <a:pPr marL="457200" indent="-457200">
              <a:spcBef>
                <a:spcPts val="1200"/>
              </a:spcBef>
              <a:buSzPct val="100000"/>
              <a:buChar char="•"/>
              <a:defRPr b="0">
                <a:latin typeface="Arial"/>
                <a:ea typeface="Arial"/>
                <a:cs typeface="Arial"/>
                <a:sym typeface="Arial"/>
              </a:defRPr>
            </a:pPr>
            <a:endParaRPr dirty="0"/>
          </a:p>
        </p:txBody>
      </p:sp>
      <p:graphicFrame>
        <p:nvGraphicFramePr>
          <p:cNvPr id="556" name="Table 556"/>
          <p:cNvGraphicFramePr/>
          <p:nvPr/>
        </p:nvGraphicFramePr>
        <p:xfrm>
          <a:off x="838200" y="2133600"/>
          <a:ext cx="7391400" cy="2362835"/>
        </p:xfrm>
        <a:graphic>
          <a:graphicData uri="http://schemas.openxmlformats.org/drawingml/2006/table">
            <a:tbl>
              <a:tblPr>
                <a:tableStyleId>{4C3C2611-4C71-4FC5-86AE-919BDF0F9419}</a:tableStyleId>
              </a:tblPr>
              <a:tblGrid>
                <a:gridCol w="1939925"/>
                <a:gridCol w="5451475"/>
              </a:tblGrid>
              <a:tr h="457200">
                <a:tc>
                  <a:txBody>
                    <a:bodyPr/>
                    <a:lstStyle/>
                    <a:p>
                      <a:pPr algn="ctr">
                        <a:spcBef>
                          <a:spcPts val="400"/>
                        </a:spcBef>
                        <a:defRPr sz="1800"/>
                      </a:pPr>
                      <a:r>
                        <a:rPr b="1">
                          <a:latin typeface="Arial"/>
                          <a:ea typeface="Arial"/>
                          <a:cs typeface="Arial"/>
                          <a:sym typeface="Arial"/>
                        </a:rPr>
                        <a:t>Year</a:t>
                      </a:r>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a:spcBef>
                          <a:spcPts val="400"/>
                        </a:spcBef>
                        <a:defRPr sz="1800"/>
                      </a:pPr>
                      <a:r>
                        <a:rPr b="1">
                          <a:latin typeface="Arial"/>
                          <a:ea typeface="Arial"/>
                          <a:cs typeface="Arial"/>
                          <a:sym typeface="Arial"/>
                        </a:rPr>
                        <a:t>Distance between tectonic plates</a:t>
                      </a: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81000">
                <a:tc>
                  <a:txBody>
                    <a:bodyPr/>
                    <a:lstStyle/>
                    <a:p>
                      <a:pPr algn="ctr">
                        <a:spcBef>
                          <a:spcPts val="400"/>
                        </a:spcBef>
                        <a:defRPr sz="1800"/>
                      </a:pPr>
                      <a:r>
                        <a:rPr b="1">
                          <a:latin typeface="Arial"/>
                          <a:ea typeface="Arial"/>
                          <a:cs typeface="Arial"/>
                          <a:sym typeface="Arial"/>
                        </a:rPr>
                        <a:t>2016</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6000 km</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81000">
                <a:tc>
                  <a:txBody>
                    <a:bodyPr/>
                    <a:lstStyle/>
                    <a:p>
                      <a:pPr algn="ctr">
                        <a:spcBef>
                          <a:spcPts val="400"/>
                        </a:spcBef>
                        <a:defRPr sz="1800"/>
                      </a:pPr>
                      <a:r>
                        <a:rPr b="1">
                          <a:latin typeface="Arial"/>
                          <a:ea typeface="Arial"/>
                          <a:cs typeface="Arial"/>
                          <a:sym typeface="Arial"/>
                        </a:rPr>
                        <a:t>3008</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6010 km</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96875">
                <a:tc>
                  <a:txBody>
                    <a:bodyPr/>
                    <a:lstStyle/>
                    <a:p>
                      <a:pPr algn="ctr">
                        <a:spcBef>
                          <a:spcPts val="400"/>
                        </a:spcBef>
                        <a:defRPr sz="1800"/>
                      </a:pPr>
                      <a:r>
                        <a:rPr b="1">
                          <a:latin typeface="Arial"/>
                          <a:ea typeface="Arial"/>
                          <a:cs typeface="Arial"/>
                          <a:sym typeface="Arial"/>
                        </a:rPr>
                        <a:t>4008</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1800" b="1">
                          <a:latin typeface="Arial"/>
                          <a:ea typeface="Arial"/>
                          <a:cs typeface="Arial"/>
                          <a:sym typeface="Arial"/>
                        </a:defRPr>
                      </a:pPr>
                      <a:endParaRP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81000">
                <a:tc>
                  <a:txBody>
                    <a:bodyPr/>
                    <a:lstStyle/>
                    <a:p>
                      <a:pPr algn="ctr">
                        <a:spcBef>
                          <a:spcPts val="400"/>
                        </a:spcBef>
                        <a:defRPr sz="1800"/>
                      </a:pPr>
                      <a:r>
                        <a:rPr b="1">
                          <a:latin typeface="Arial"/>
                          <a:ea typeface="Arial"/>
                          <a:cs typeface="Arial"/>
                          <a:sym typeface="Arial"/>
                        </a:rPr>
                        <a:t>5008</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6030 km</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04800">
                <a:tc>
                  <a:txBody>
                    <a:bodyPr/>
                    <a:lstStyle/>
                    <a:p>
                      <a:pPr algn="ctr">
                        <a:spcBef>
                          <a:spcPts val="400"/>
                        </a:spcBef>
                        <a:defRPr sz="1800"/>
                      </a:pPr>
                      <a:r>
                        <a:rPr b="1">
                          <a:latin typeface="Arial"/>
                          <a:ea typeface="Arial"/>
                          <a:cs typeface="Arial"/>
                          <a:sym typeface="Arial"/>
                        </a:rPr>
                        <a:t>6008</a:t>
                      </a: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1800"/>
                      </a:pPr>
                      <a:r>
                        <a:rPr b="1">
                          <a:latin typeface="Arial"/>
                          <a:ea typeface="Arial"/>
                          <a:cs typeface="Arial"/>
                          <a:sym typeface="Arial"/>
                        </a:rPr>
                        <a:t>6040 km</a:t>
                      </a:r>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557" name="Shape 55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562" name="Shape 562"/>
          <p:cNvSpPr/>
          <p:nvPr/>
        </p:nvSpPr>
        <p:spPr>
          <a:xfrm>
            <a:off x="2819400" y="3519487"/>
            <a:ext cx="6477000" cy="20491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Convergent and Transform Boundaries</a:t>
            </a:r>
          </a:p>
        </p:txBody>
      </p:sp>
      <p:sp>
        <p:nvSpPr>
          <p:cNvPr id="563" name="Shape 563"/>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564"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567" name="Group 567"/>
          <p:cNvGrpSpPr/>
          <p:nvPr/>
        </p:nvGrpSpPr>
        <p:grpSpPr>
          <a:xfrm>
            <a:off x="76200" y="547687"/>
            <a:ext cx="2628620" cy="2971801"/>
            <a:chOff x="0" y="0"/>
            <a:chExt cx="2628619" cy="2971800"/>
          </a:xfrm>
        </p:grpSpPr>
        <p:pic>
          <p:nvPicPr>
            <p:cNvPr id="565"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566"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p:nvPr/>
        </p:nvSpPr>
        <p:spPr>
          <a:xfrm>
            <a:off x="1719087" y="76199"/>
            <a:ext cx="6564519" cy="1200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rPr dirty="0" smtClean="0"/>
              <a:t>Subduction</a:t>
            </a:r>
            <a:r>
              <a:rPr lang="en-US" dirty="0"/>
              <a:t> </a:t>
            </a:r>
            <a:r>
              <a:rPr lang="en-US" dirty="0" smtClean="0"/>
              <a:t>– </a:t>
            </a:r>
            <a:r>
              <a:rPr dirty="0" smtClean="0"/>
              <a:t>Creating </a:t>
            </a:r>
            <a:r>
              <a:rPr dirty="0"/>
              <a:t>a Convergent Boundary</a:t>
            </a:r>
          </a:p>
        </p:txBody>
      </p:sp>
      <p:sp>
        <p:nvSpPr>
          <p:cNvPr id="570" name="Shape 570"/>
          <p:cNvSpPr/>
          <p:nvPr/>
        </p:nvSpPr>
        <p:spPr>
          <a:xfrm>
            <a:off x="381000" y="4098925"/>
            <a:ext cx="8382000" cy="2432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b="0">
                <a:latin typeface="Arial"/>
                <a:ea typeface="Arial"/>
                <a:cs typeface="Arial"/>
                <a:sym typeface="Arial"/>
              </a:defRPr>
            </a:pPr>
            <a:r>
              <a:t>Creation of new ocean crust at mid-oceanic ridges can continue for tens to hundreds of millions of years.</a:t>
            </a:r>
          </a:p>
          <a:p>
            <a:pPr>
              <a:spcBef>
                <a:spcPts val="1200"/>
              </a:spcBef>
              <a:defRPr b="0">
                <a:latin typeface="Arial"/>
                <a:ea typeface="Arial"/>
                <a:cs typeface="Arial"/>
                <a:sym typeface="Arial"/>
              </a:defRPr>
            </a:pPr>
            <a:r>
              <a:t>At some point, however, new oceanic crust breaks and begins to move beneath the mantle. This is called subduction.</a:t>
            </a:r>
          </a:p>
          <a:p>
            <a:pPr>
              <a:spcBef>
                <a:spcPts val="1200"/>
              </a:spcBef>
              <a:defRPr b="0">
                <a:latin typeface="Arial"/>
                <a:ea typeface="Arial"/>
                <a:cs typeface="Arial"/>
                <a:sym typeface="Arial"/>
              </a:defRPr>
            </a:pPr>
            <a:r>
              <a:t>In the example above, when subduction occurs, the two continents on either side of the mid-oceanic ridge stop moving apart and begin moving back toward one another. </a:t>
            </a:r>
          </a:p>
        </p:txBody>
      </p:sp>
      <p:grpSp>
        <p:nvGrpSpPr>
          <p:cNvPr id="575" name="Group 575"/>
          <p:cNvGrpSpPr/>
          <p:nvPr/>
        </p:nvGrpSpPr>
        <p:grpSpPr>
          <a:xfrm>
            <a:off x="685800" y="1228724"/>
            <a:ext cx="7353300" cy="2790826"/>
            <a:chOff x="0" y="0"/>
            <a:chExt cx="7620000" cy="2960688"/>
          </a:xfrm>
        </p:grpSpPr>
        <p:pic>
          <p:nvPicPr>
            <p:cNvPr id="571" name="image24.jpg" descr="continent_003"/>
            <p:cNvPicPr>
              <a:picLocks noChangeAspect="1"/>
            </p:cNvPicPr>
            <p:nvPr/>
          </p:nvPicPr>
          <p:blipFill>
            <a:blip r:embed="rId3">
              <a:extLst/>
            </a:blip>
            <a:stretch>
              <a:fillRect/>
            </a:stretch>
          </p:blipFill>
          <p:spPr>
            <a:xfrm>
              <a:off x="0" y="-1"/>
              <a:ext cx="7038975" cy="2960690"/>
            </a:xfrm>
            <a:prstGeom prst="rect">
              <a:avLst/>
            </a:prstGeom>
            <a:ln w="12700" cap="flat">
              <a:noFill/>
              <a:miter lim="400000"/>
            </a:ln>
            <a:effectLst/>
          </p:spPr>
        </p:pic>
        <p:sp>
          <p:nvSpPr>
            <p:cNvPr id="572" name="Shape 572"/>
            <p:cNvSpPr/>
            <p:nvPr/>
          </p:nvSpPr>
          <p:spPr>
            <a:xfrm>
              <a:off x="1295400" y="1752600"/>
              <a:ext cx="2743200" cy="11211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900"/>
                </a:spcBef>
                <a:defRPr sz="1600">
                  <a:latin typeface="Arial"/>
                  <a:ea typeface="Arial"/>
                  <a:cs typeface="Arial"/>
                  <a:sym typeface="Arial"/>
                </a:defRPr>
              </a:pPr>
              <a:r>
                <a:rPr dirty="0"/>
                <a:t>Oceanic crust</a:t>
              </a:r>
              <a:br>
                <a:rPr dirty="0"/>
              </a:br>
              <a:r>
                <a:rPr dirty="0"/>
                <a:t>(lithosphere)</a:t>
              </a:r>
            </a:p>
            <a:p>
              <a:pPr>
                <a:spcBef>
                  <a:spcPts val="900"/>
                </a:spcBef>
                <a:defRPr sz="1600">
                  <a:latin typeface="Arial"/>
                  <a:ea typeface="Arial"/>
                  <a:cs typeface="Arial"/>
                  <a:sym typeface="Arial"/>
                </a:defRPr>
              </a:pPr>
              <a:r>
                <a:rPr dirty="0"/>
                <a:t>Subducting into mantle</a:t>
              </a:r>
              <a:br>
                <a:rPr dirty="0"/>
              </a:br>
              <a:r>
                <a:rPr dirty="0"/>
                <a:t>under continental crust</a:t>
              </a:r>
            </a:p>
          </p:txBody>
        </p:sp>
        <p:sp>
          <p:nvSpPr>
            <p:cNvPr id="573" name="Shape 573"/>
            <p:cNvSpPr/>
            <p:nvPr/>
          </p:nvSpPr>
          <p:spPr>
            <a:xfrm flipV="1">
              <a:off x="2286000" y="1600200"/>
              <a:ext cx="609601" cy="228601"/>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574" name="Shape 574"/>
            <p:cNvSpPr/>
            <p:nvPr/>
          </p:nvSpPr>
          <p:spPr>
            <a:xfrm>
              <a:off x="4876800" y="1752600"/>
              <a:ext cx="2743200" cy="8925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900"/>
                </a:spcBef>
                <a:defRPr sz="1600">
                  <a:latin typeface="Arial"/>
                  <a:ea typeface="Arial"/>
                  <a:cs typeface="Arial"/>
                  <a:sym typeface="Arial"/>
                </a:defRPr>
              </a:pPr>
              <a:r>
                <a:rPr dirty="0"/>
                <a:t>Continental crust</a:t>
              </a:r>
              <a:br>
                <a:rPr dirty="0"/>
              </a:br>
              <a:r>
                <a:rPr dirty="0"/>
                <a:t>(lithosphere)</a:t>
              </a:r>
            </a:p>
            <a:p>
              <a:pPr>
                <a:spcBef>
                  <a:spcPts val="900"/>
                </a:spcBef>
                <a:defRPr sz="1600">
                  <a:latin typeface="Arial"/>
                  <a:ea typeface="Arial"/>
                  <a:cs typeface="Arial"/>
                  <a:sym typeface="Arial"/>
                </a:defRPr>
              </a:pPr>
              <a:r>
                <a:rPr dirty="0"/>
                <a:t>remains on top of mantle</a:t>
              </a:r>
            </a:p>
          </p:txBody>
        </p:sp>
      </p:grpSp>
      <p:sp>
        <p:nvSpPr>
          <p:cNvPr id="576" name="Shape 576"/>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p:nvPr/>
        </p:nvSpPr>
        <p:spPr>
          <a:xfrm>
            <a:off x="2013116" y="152400"/>
            <a:ext cx="60198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Convergent Boundaries</a:t>
            </a:r>
          </a:p>
        </p:txBody>
      </p:sp>
      <p:sp>
        <p:nvSpPr>
          <p:cNvPr id="581" name="Shape 581"/>
          <p:cNvSpPr/>
          <p:nvPr/>
        </p:nvSpPr>
        <p:spPr>
          <a:xfrm>
            <a:off x="302431" y="3441680"/>
            <a:ext cx="8508194" cy="31700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lvl="1" indent="0">
              <a:defRPr b="0">
                <a:latin typeface="Arial"/>
                <a:ea typeface="Arial"/>
                <a:cs typeface="Arial"/>
                <a:sym typeface="Arial"/>
              </a:defRPr>
            </a:pPr>
            <a:r>
              <a:rPr dirty="0"/>
              <a:t>One side of the ocean crust is dragged down below the other side.</a:t>
            </a:r>
          </a:p>
          <a:p>
            <a:pPr marL="457200" lvl="1" indent="0">
              <a:defRPr b="0">
                <a:latin typeface="Arial"/>
                <a:ea typeface="Arial"/>
                <a:cs typeface="Arial"/>
                <a:sym typeface="Arial"/>
              </a:defRPr>
            </a:pPr>
            <a:r>
              <a:rPr dirty="0"/>
              <a:t>A trench is formed.  It can extend 1-2 km below the ocean floor. </a:t>
            </a:r>
            <a:r>
              <a:rPr lang="en-US" dirty="0" smtClean="0"/>
              <a:t>T</a:t>
            </a:r>
            <a:r>
              <a:rPr dirty="0" smtClean="0"/>
              <a:t>he </a:t>
            </a:r>
            <a:r>
              <a:rPr dirty="0"/>
              <a:t>ocean crust slides into the </a:t>
            </a:r>
            <a:r>
              <a:rPr dirty="0" smtClean="0"/>
              <a:t>mantle</a:t>
            </a:r>
            <a:r>
              <a:rPr lang="en-US" dirty="0" smtClean="0"/>
              <a:t> and </a:t>
            </a:r>
            <a:r>
              <a:rPr dirty="0" smtClean="0"/>
              <a:t>begins </a:t>
            </a:r>
            <a:r>
              <a:rPr dirty="0"/>
              <a:t>to </a:t>
            </a:r>
            <a:r>
              <a:rPr dirty="0" smtClean="0"/>
              <a:t>melt</a:t>
            </a:r>
            <a:r>
              <a:rPr lang="en-US" dirty="0" smtClean="0"/>
              <a:t>,</a:t>
            </a:r>
            <a:r>
              <a:rPr dirty="0" smtClean="0"/>
              <a:t> forming</a:t>
            </a:r>
            <a:r>
              <a:rPr lang="en-US" dirty="0" smtClean="0"/>
              <a:t> </a:t>
            </a:r>
            <a:r>
              <a:rPr dirty="0" smtClean="0"/>
              <a:t>magma</a:t>
            </a:r>
            <a:r>
              <a:rPr dirty="0"/>
              <a:t>. </a:t>
            </a:r>
          </a:p>
          <a:p>
            <a:pPr marL="457200" lvl="1" indent="0">
              <a:defRPr b="0">
                <a:latin typeface="Arial"/>
                <a:ea typeface="Arial"/>
                <a:cs typeface="Arial"/>
                <a:sym typeface="Arial"/>
              </a:defRPr>
            </a:pPr>
            <a:endParaRPr dirty="0"/>
          </a:p>
          <a:p>
            <a:pPr marL="457200" lvl="1" indent="0">
              <a:defRPr b="0">
                <a:latin typeface="Arial"/>
                <a:ea typeface="Arial"/>
                <a:cs typeface="Arial"/>
                <a:sym typeface="Arial"/>
              </a:defRPr>
            </a:pPr>
            <a:r>
              <a:rPr dirty="0"/>
              <a:t>Magma rises towards the ocean floor as lava and creates a volcano.</a:t>
            </a:r>
          </a:p>
          <a:p>
            <a:pPr marL="457200" lvl="1" indent="0">
              <a:defRPr b="0">
                <a:latin typeface="Arial"/>
                <a:ea typeface="Arial"/>
                <a:cs typeface="Arial"/>
                <a:sym typeface="Arial"/>
              </a:defRPr>
            </a:pPr>
            <a:r>
              <a:rPr dirty="0"/>
              <a:t>Eventually enough lava rises up that an island is formed. </a:t>
            </a:r>
          </a:p>
          <a:p>
            <a:pPr marL="457200" lvl="1" indent="0">
              <a:defRPr b="0">
                <a:latin typeface="Arial"/>
                <a:ea typeface="Arial"/>
                <a:cs typeface="Arial"/>
                <a:sym typeface="Arial"/>
              </a:defRPr>
            </a:pPr>
            <a:endParaRPr dirty="0"/>
          </a:p>
          <a:p>
            <a:pPr marL="457200" lvl="1" indent="0">
              <a:defRPr b="0">
                <a:latin typeface="Arial"/>
                <a:ea typeface="Arial"/>
                <a:cs typeface="Arial"/>
                <a:sym typeface="Arial"/>
              </a:defRPr>
            </a:pPr>
            <a:r>
              <a:rPr dirty="0"/>
              <a:t>The island is now considered the beginning of the </a:t>
            </a:r>
            <a:r>
              <a:rPr dirty="0" smtClean="0"/>
              <a:t>convergent</a:t>
            </a:r>
            <a:r>
              <a:rPr lang="en-US" dirty="0" smtClean="0"/>
              <a:t> </a:t>
            </a:r>
            <a:r>
              <a:rPr dirty="0" smtClean="0"/>
              <a:t>boundary of two different tectonic plates.  The example above is</a:t>
            </a:r>
            <a:r>
              <a:rPr lang="en-US" dirty="0" smtClean="0"/>
              <a:t> </a:t>
            </a:r>
            <a:r>
              <a:rPr dirty="0" smtClean="0"/>
              <a:t>oceanic</a:t>
            </a:r>
            <a:r>
              <a:rPr lang="en-US" dirty="0" smtClean="0"/>
              <a:t>-oceanic </a:t>
            </a:r>
            <a:r>
              <a:rPr dirty="0" smtClean="0"/>
              <a:t>convergence</a:t>
            </a:r>
            <a:r>
              <a:rPr dirty="0"/>
              <a:t>.</a:t>
            </a:r>
          </a:p>
        </p:txBody>
      </p:sp>
      <p:pic>
        <p:nvPicPr>
          <p:cNvPr id="582" name="image25.png" descr="ocean ocean conv"/>
          <p:cNvPicPr>
            <a:picLocks noChangeAspect="1"/>
          </p:cNvPicPr>
          <p:nvPr/>
        </p:nvPicPr>
        <p:blipFill>
          <a:blip r:embed="rId3">
            <a:extLst/>
          </a:blip>
          <a:stretch>
            <a:fillRect/>
          </a:stretch>
        </p:blipFill>
        <p:spPr>
          <a:xfrm>
            <a:off x="1959123" y="823913"/>
            <a:ext cx="4441676" cy="2357438"/>
          </a:xfrm>
          <a:prstGeom prst="rect">
            <a:avLst/>
          </a:prstGeom>
          <a:ln w="12700">
            <a:miter lim="400000"/>
          </a:ln>
        </p:spPr>
      </p:pic>
      <p:sp>
        <p:nvSpPr>
          <p:cNvPr id="583" name="Shape 583"/>
          <p:cNvSpPr/>
          <p:nvPr/>
        </p:nvSpPr>
        <p:spPr>
          <a:xfrm rot="5400000">
            <a:off x="6904051" y="3703650"/>
            <a:ext cx="4113214" cy="366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600"/>
              </a:spcBef>
              <a:defRPr sz="1000" b="0">
                <a:latin typeface="Arial"/>
                <a:ea typeface="Arial"/>
                <a:cs typeface="Arial"/>
                <a:sym typeface="Arial"/>
              </a:defRPr>
            </a:pPr>
            <a:r>
              <a:t>l </a:t>
            </a:r>
            <a:br/>
            <a:endParaRPr/>
          </a:p>
        </p:txBody>
      </p:sp>
      <p:sp>
        <p:nvSpPr>
          <p:cNvPr id="584" name="Shape 584"/>
          <p:cNvSpPr/>
          <p:nvPr/>
        </p:nvSpPr>
        <p:spPr>
          <a:xfrm>
            <a:off x="3224826" y="6611779"/>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nvSpPr>
        <p:spPr>
          <a:xfrm>
            <a:off x="2538043" y="228600"/>
            <a:ext cx="4273062"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r>
              <a:rPr dirty="0"/>
              <a:t>Surface of the Earth</a:t>
            </a:r>
          </a:p>
        </p:txBody>
      </p:sp>
      <p:sp>
        <p:nvSpPr>
          <p:cNvPr id="157" name="Shape 157"/>
          <p:cNvSpPr/>
          <p:nvPr/>
        </p:nvSpPr>
        <p:spPr>
          <a:xfrm rot="5400000">
            <a:off x="5438632" y="4009734"/>
            <a:ext cx="6400801"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0">
                <a:latin typeface="Arial"/>
                <a:ea typeface="Arial"/>
                <a:cs typeface="Arial"/>
                <a:sym typeface="Arial"/>
              </a:defRPr>
            </a:lvl1pPr>
          </a:lstStyle>
          <a:p>
            <a:r>
              <a:t/>
            </a:r>
            <a:br/>
            <a:endParaRPr/>
          </a:p>
        </p:txBody>
      </p:sp>
      <p:sp>
        <p:nvSpPr>
          <p:cNvPr id="158" name="Shape 158"/>
          <p:cNvSpPr/>
          <p:nvPr/>
        </p:nvSpPr>
        <p:spPr>
          <a:xfrm>
            <a:off x="3440408"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grpSp>
        <p:nvGrpSpPr>
          <p:cNvPr id="5" name="Group 4"/>
          <p:cNvGrpSpPr/>
          <p:nvPr/>
        </p:nvGrpSpPr>
        <p:grpSpPr>
          <a:xfrm>
            <a:off x="421238" y="1503088"/>
            <a:ext cx="8267138" cy="4133569"/>
            <a:chOff x="277402" y="1503088"/>
            <a:chExt cx="8267138" cy="4133569"/>
          </a:xfrm>
        </p:grpSpPr>
        <p:pic>
          <p:nvPicPr>
            <p:cNvPr id="156" name="image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02" y="1503088"/>
              <a:ext cx="8267138" cy="4133569"/>
            </a:xfrm>
            <a:prstGeom prst="rect">
              <a:avLst/>
            </a:prstGeom>
            <a:ln w="12700">
              <a:miter lim="400000"/>
            </a:ln>
          </p:spPr>
        </p:pic>
        <p:sp>
          <p:nvSpPr>
            <p:cNvPr id="6" name="TextBox 5"/>
            <p:cNvSpPr txBox="1"/>
            <p:nvPr/>
          </p:nvSpPr>
          <p:spPr>
            <a:xfrm>
              <a:off x="1291989" y="2663792"/>
              <a:ext cx="165525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chemeClr val="bg1"/>
                  </a:solidFill>
                  <a:effectLst/>
                  <a:uFillTx/>
                  <a:latin typeface="+mn-lt"/>
                  <a:ea typeface="+mn-ea"/>
                  <a:cs typeface="+mn-cs"/>
                  <a:sym typeface="Calibri"/>
                </a:rPr>
                <a:t>North</a:t>
              </a:r>
              <a:r>
                <a:rPr kumimoji="0" lang="en-US" sz="2000" b="1" i="0" u="none" strike="noStrike" cap="none" spc="0" normalizeH="0" dirty="0" smtClean="0">
                  <a:ln>
                    <a:noFill/>
                  </a:ln>
                  <a:solidFill>
                    <a:schemeClr val="bg1"/>
                  </a:solidFill>
                  <a:effectLst/>
                  <a:uFillTx/>
                  <a:latin typeface="+mn-lt"/>
                  <a:ea typeface="+mn-ea"/>
                  <a:cs typeface="+mn-cs"/>
                  <a:sym typeface="Calibri"/>
                </a:rPr>
                <a:t> America</a:t>
              </a:r>
              <a:endParaRPr kumimoji="0" lang="en-US" sz="2000" b="1" i="0" u="none" strike="noStrike" cap="none" spc="0" normalizeH="0" baseline="0" dirty="0">
                <a:ln>
                  <a:noFill/>
                </a:ln>
                <a:solidFill>
                  <a:schemeClr val="bg1"/>
                </a:solidFill>
                <a:effectLst/>
                <a:uFillTx/>
                <a:latin typeface="+mn-lt"/>
                <a:ea typeface="+mn-ea"/>
                <a:cs typeface="+mn-cs"/>
                <a:sym typeface="Calibri"/>
              </a:endParaRPr>
            </a:p>
          </p:txBody>
        </p:sp>
        <p:cxnSp>
          <p:nvCxnSpPr>
            <p:cNvPr id="7" name="Straight Arrow Connector 6"/>
            <p:cNvCxnSpPr/>
            <p:nvPr/>
          </p:nvCxnSpPr>
          <p:spPr>
            <a:xfrm>
              <a:off x="3062328" y="2922747"/>
              <a:ext cx="605546" cy="108129"/>
            </a:xfrm>
            <a:prstGeom prst="straightConnector1">
              <a:avLst/>
            </a:prstGeom>
            <a:noFill/>
            <a:ln w="25400" cap="flat">
              <a:solidFill>
                <a:schemeClr val="bg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TextBox 7"/>
            <p:cNvSpPr txBox="1"/>
            <p:nvPr/>
          </p:nvSpPr>
          <p:spPr>
            <a:xfrm>
              <a:off x="1163480" y="3942298"/>
              <a:ext cx="165525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chemeClr val="bg1"/>
                  </a:solidFill>
                  <a:effectLst/>
                  <a:uFillTx/>
                  <a:latin typeface="+mn-lt"/>
                  <a:ea typeface="+mn-ea"/>
                  <a:cs typeface="+mn-cs"/>
                  <a:sym typeface="Calibri"/>
                </a:rPr>
                <a:t>South</a:t>
              </a:r>
              <a:r>
                <a:rPr kumimoji="0" lang="en-US" sz="2000" b="1" i="0" u="none" strike="noStrike" cap="none" spc="0" normalizeH="0" dirty="0" smtClean="0">
                  <a:ln>
                    <a:noFill/>
                  </a:ln>
                  <a:solidFill>
                    <a:schemeClr val="bg1"/>
                  </a:solidFill>
                  <a:effectLst/>
                  <a:uFillTx/>
                  <a:latin typeface="+mn-lt"/>
                  <a:ea typeface="+mn-ea"/>
                  <a:cs typeface="+mn-cs"/>
                  <a:sym typeface="Calibri"/>
                </a:rPr>
                <a:t> America</a:t>
              </a:r>
              <a:endParaRPr kumimoji="0" lang="en-US" sz="2000" b="1" i="0" u="none" strike="noStrike" cap="none" spc="0" normalizeH="0" baseline="0" dirty="0">
                <a:ln>
                  <a:noFill/>
                </a:ln>
                <a:solidFill>
                  <a:schemeClr val="bg1"/>
                </a:solidFill>
                <a:effectLst/>
                <a:uFillTx/>
                <a:latin typeface="+mn-lt"/>
                <a:ea typeface="+mn-ea"/>
                <a:cs typeface="+mn-cs"/>
                <a:sym typeface="Calibri"/>
              </a:endParaRPr>
            </a:p>
          </p:txBody>
        </p:sp>
        <p:sp>
          <p:nvSpPr>
            <p:cNvPr id="9" name="TextBox 8"/>
            <p:cNvSpPr txBox="1"/>
            <p:nvPr/>
          </p:nvSpPr>
          <p:spPr>
            <a:xfrm>
              <a:off x="4612953" y="1659227"/>
              <a:ext cx="67903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Siberia</a:t>
              </a:r>
              <a:endParaRPr kumimoji="0" lang="en-US" sz="1600" b="1" i="1" u="none" strike="noStrike" cap="none" spc="0" normalizeH="0" baseline="0" dirty="0">
                <a:ln>
                  <a:noFill/>
                </a:ln>
                <a:solidFill>
                  <a:srgbClr val="000000"/>
                </a:solidFill>
                <a:effectLst/>
                <a:uFillTx/>
                <a:sym typeface="Calibri"/>
              </a:endParaRPr>
            </a:p>
          </p:txBody>
        </p:sp>
        <p:sp>
          <p:nvSpPr>
            <p:cNvPr id="10" name="TextBox 9"/>
            <p:cNvSpPr txBox="1"/>
            <p:nvPr/>
          </p:nvSpPr>
          <p:spPr>
            <a:xfrm>
              <a:off x="6028700" y="4633645"/>
              <a:ext cx="104611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Australia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1" name="TextBox 10"/>
            <p:cNvSpPr txBox="1"/>
            <p:nvPr/>
          </p:nvSpPr>
          <p:spPr>
            <a:xfrm>
              <a:off x="4332958" y="4233114"/>
              <a:ext cx="129778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Sahara Desert</a:t>
              </a:r>
              <a:endParaRPr kumimoji="0" lang="en-US" sz="1600" b="1" i="1" u="none" strike="noStrike" cap="none" spc="0" normalizeH="0" baseline="0" dirty="0">
                <a:ln>
                  <a:noFill/>
                </a:ln>
                <a:solidFill>
                  <a:srgbClr val="000000"/>
                </a:solidFill>
                <a:effectLst/>
                <a:uFillTx/>
                <a:sym typeface="Calibri"/>
              </a:endParaRPr>
            </a:p>
          </p:txBody>
        </p:sp>
        <p:cxnSp>
          <p:nvCxnSpPr>
            <p:cNvPr id="12" name="Straight Arrow Connector 11"/>
            <p:cNvCxnSpPr/>
            <p:nvPr/>
          </p:nvCxnSpPr>
          <p:spPr>
            <a:xfrm>
              <a:off x="2860347" y="4173669"/>
              <a:ext cx="941091" cy="113686"/>
            </a:xfrm>
            <a:prstGeom prst="straightConnector1">
              <a:avLst/>
            </a:prstGeom>
            <a:noFill/>
            <a:ln w="25400" cap="flat">
              <a:solidFill>
                <a:schemeClr val="bg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16" name="TextBox 15"/>
          <p:cNvSpPr txBox="1"/>
          <p:nvPr/>
        </p:nvSpPr>
        <p:spPr>
          <a:xfrm>
            <a:off x="3554859" y="5691883"/>
            <a:ext cx="240386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t>240</a:t>
            </a:r>
            <a:r>
              <a:rPr kumimoji="0" lang="en-US" sz="2000" b="1" i="0" u="none" strike="noStrike" cap="none" spc="0" normalizeH="0" baseline="0" dirty="0" smtClean="0">
                <a:ln>
                  <a:noFill/>
                </a:ln>
                <a:solidFill>
                  <a:srgbClr val="000000"/>
                </a:solidFill>
                <a:effectLst/>
                <a:uFillTx/>
                <a:latin typeface="+mn-lt"/>
                <a:ea typeface="+mn-ea"/>
                <a:cs typeface="+mn-cs"/>
                <a:sym typeface="Calibri"/>
              </a:rPr>
              <a:t> Million Years Ago</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p:nvPr/>
        </p:nvSpPr>
        <p:spPr>
          <a:xfrm>
            <a:off x="1981200" y="228600"/>
            <a:ext cx="55626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Convergent Boundaries</a:t>
            </a:r>
          </a:p>
        </p:txBody>
      </p:sp>
      <p:sp>
        <p:nvSpPr>
          <p:cNvPr id="589" name="Shape 589"/>
          <p:cNvSpPr/>
          <p:nvPr/>
        </p:nvSpPr>
        <p:spPr>
          <a:xfrm>
            <a:off x="247650" y="3979745"/>
            <a:ext cx="8810625" cy="221599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lvl="1" indent="0">
              <a:defRPr b="0">
                <a:latin typeface="Arial"/>
                <a:ea typeface="Arial"/>
                <a:cs typeface="Arial"/>
                <a:sym typeface="Arial"/>
              </a:defRPr>
            </a:pPr>
            <a:r>
              <a:rPr dirty="0"/>
              <a:t>Similar processes occur when the subduction zone is near the edge</a:t>
            </a:r>
          </a:p>
          <a:p>
            <a:pPr marL="457200" lvl="1" indent="0">
              <a:defRPr b="0">
                <a:latin typeface="Arial"/>
                <a:ea typeface="Arial"/>
                <a:cs typeface="Arial"/>
                <a:sym typeface="Arial"/>
              </a:defRPr>
            </a:pPr>
            <a:r>
              <a:rPr dirty="0"/>
              <a:t>of a continent. Volcanoes appear under crust that is above sea </a:t>
            </a:r>
            <a:r>
              <a:rPr dirty="0" smtClean="0"/>
              <a:t>level</a:t>
            </a:r>
            <a:r>
              <a:rPr lang="en-US" dirty="0" smtClean="0"/>
              <a:t>. </a:t>
            </a:r>
            <a:r>
              <a:rPr dirty="0" smtClean="0"/>
              <a:t>mountains </a:t>
            </a:r>
            <a:r>
              <a:rPr lang="en-US" dirty="0" smtClean="0"/>
              <a:t>are higher </a:t>
            </a:r>
            <a:r>
              <a:rPr dirty="0" smtClean="0"/>
              <a:t>than </a:t>
            </a:r>
            <a:r>
              <a:rPr lang="en-US" dirty="0" smtClean="0"/>
              <a:t>the ones created by </a:t>
            </a:r>
            <a:r>
              <a:rPr dirty="0" smtClean="0"/>
              <a:t>island building. </a:t>
            </a:r>
            <a:r>
              <a:rPr dirty="0"/>
              <a:t>This is </a:t>
            </a:r>
            <a:r>
              <a:rPr dirty="0" smtClean="0"/>
              <a:t>called</a:t>
            </a:r>
            <a:r>
              <a:rPr lang="en-US" dirty="0" smtClean="0"/>
              <a:t> o</a:t>
            </a:r>
            <a:r>
              <a:rPr dirty="0" smtClean="0"/>
              <a:t>ceanic</a:t>
            </a:r>
            <a:r>
              <a:rPr lang="en-US" dirty="0" smtClean="0"/>
              <a:t>-</a:t>
            </a:r>
            <a:r>
              <a:rPr dirty="0" smtClean="0"/>
              <a:t>continent</a:t>
            </a:r>
            <a:r>
              <a:rPr lang="en-US" dirty="0" smtClean="0"/>
              <a:t>al</a:t>
            </a:r>
            <a:r>
              <a:rPr dirty="0" smtClean="0"/>
              <a:t> </a:t>
            </a:r>
            <a:r>
              <a:rPr dirty="0"/>
              <a:t>convergence.</a:t>
            </a:r>
          </a:p>
          <a:p>
            <a:pPr marL="457200" lvl="1" indent="0">
              <a:defRPr sz="1800" b="0">
                <a:latin typeface="Arial"/>
                <a:ea typeface="Arial"/>
                <a:cs typeface="Arial"/>
                <a:sym typeface="Arial"/>
              </a:defRPr>
            </a:pPr>
            <a:endParaRPr dirty="0"/>
          </a:p>
          <a:p>
            <a:pPr marL="457200" lvl="1" indent="0">
              <a:defRPr b="0">
                <a:latin typeface="Arial"/>
                <a:ea typeface="Arial"/>
                <a:cs typeface="Arial"/>
                <a:sym typeface="Arial"/>
              </a:defRPr>
            </a:pPr>
            <a:r>
              <a:rPr dirty="0"/>
              <a:t>Like divergent boundaries, volcanoes and earthquakes can occur at</a:t>
            </a:r>
          </a:p>
          <a:p>
            <a:pPr marL="457200" lvl="1" indent="0">
              <a:defRPr b="0">
                <a:latin typeface="Arial"/>
                <a:ea typeface="Arial"/>
                <a:cs typeface="Arial"/>
                <a:sym typeface="Arial"/>
              </a:defRPr>
            </a:pPr>
            <a:r>
              <a:rPr dirty="0"/>
              <a:t>convergent boundaries. </a:t>
            </a:r>
          </a:p>
        </p:txBody>
      </p:sp>
      <p:pic>
        <p:nvPicPr>
          <p:cNvPr id="590" name="image26.png" descr="ocean cont conv"/>
          <p:cNvPicPr>
            <a:picLocks noChangeAspect="1"/>
          </p:cNvPicPr>
          <p:nvPr/>
        </p:nvPicPr>
        <p:blipFill>
          <a:blip r:embed="rId3">
            <a:extLst/>
          </a:blip>
          <a:stretch>
            <a:fillRect/>
          </a:stretch>
        </p:blipFill>
        <p:spPr>
          <a:xfrm>
            <a:off x="1752600" y="914400"/>
            <a:ext cx="4876800" cy="2875128"/>
          </a:xfrm>
          <a:prstGeom prst="rect">
            <a:avLst/>
          </a:prstGeom>
          <a:ln w="12700">
            <a:miter lim="400000"/>
          </a:ln>
        </p:spPr>
      </p:pic>
      <p:sp>
        <p:nvSpPr>
          <p:cNvPr id="591" name="Shape 591"/>
          <p:cNvSpPr/>
          <p:nvPr/>
        </p:nvSpPr>
        <p:spPr>
          <a:xfrm>
            <a:off x="3370069" y="6570269"/>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p:nvPr/>
        </p:nvSpPr>
        <p:spPr>
          <a:xfrm>
            <a:off x="1219200" y="76200"/>
            <a:ext cx="6858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Convergent Boundaries</a:t>
            </a:r>
          </a:p>
        </p:txBody>
      </p:sp>
      <p:sp>
        <p:nvSpPr>
          <p:cNvPr id="596" name="Shape 596"/>
          <p:cNvSpPr/>
          <p:nvPr/>
        </p:nvSpPr>
        <p:spPr>
          <a:xfrm>
            <a:off x="104775" y="2952750"/>
            <a:ext cx="8934450" cy="34778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lvl="1" indent="-342900">
              <a:spcBef>
                <a:spcPts val="1200"/>
              </a:spcBef>
              <a:buSzPct val="100000"/>
              <a:buFont typeface="Arial" panose="020B0604020202020204" pitchFamily="34" charset="0"/>
              <a:buChar char="•"/>
              <a:defRPr b="0">
                <a:latin typeface="Arial"/>
                <a:ea typeface="Arial"/>
                <a:cs typeface="Arial"/>
                <a:sym typeface="Arial"/>
              </a:defRPr>
            </a:pPr>
            <a:r>
              <a:rPr dirty="0"/>
              <a:t>Imagine an example in which subduction continues until an island and continent meet or two continents on sides of an ocean meet</a:t>
            </a:r>
            <a:r>
              <a:rPr dirty="0" smtClean="0"/>
              <a:t>.</a:t>
            </a:r>
            <a:endParaRPr dirty="0"/>
          </a:p>
          <a:p>
            <a:pPr marL="457200" lvl="1" indent="-342900">
              <a:spcBef>
                <a:spcPts val="1200"/>
              </a:spcBef>
              <a:buSzPct val="100000"/>
              <a:buFont typeface="Arial" panose="020B0604020202020204" pitchFamily="34" charset="0"/>
              <a:buChar char="•"/>
              <a:defRPr b="0">
                <a:latin typeface="Arial"/>
                <a:ea typeface="Arial"/>
                <a:cs typeface="Arial"/>
                <a:sym typeface="Arial"/>
              </a:defRPr>
            </a:pPr>
            <a:r>
              <a:rPr dirty="0"/>
              <a:t>One must slide over the other. Great heat and pressure occur at this area</a:t>
            </a:r>
            <a:r>
              <a:rPr dirty="0" smtClean="0"/>
              <a:t>.</a:t>
            </a:r>
            <a:endParaRPr dirty="0"/>
          </a:p>
          <a:p>
            <a:pPr marL="457200" lvl="1" indent="-342900">
              <a:spcBef>
                <a:spcPts val="1200"/>
              </a:spcBef>
              <a:buSzPct val="100000"/>
              <a:buFont typeface="Arial" panose="020B0604020202020204" pitchFamily="34" charset="0"/>
              <a:buChar char="•"/>
              <a:defRPr b="0">
                <a:latin typeface="Arial"/>
                <a:ea typeface="Arial"/>
                <a:cs typeface="Arial"/>
                <a:sym typeface="Arial"/>
              </a:defRPr>
            </a:pPr>
            <a:r>
              <a:rPr dirty="0"/>
              <a:t>Area that was the trench and contains crust that was underwater is thrust up over the other plate. </a:t>
            </a:r>
          </a:p>
          <a:p>
            <a:pPr marL="457200" lvl="1" indent="-342900">
              <a:spcBef>
                <a:spcPts val="1200"/>
              </a:spcBef>
              <a:buSzPct val="100000"/>
              <a:buFont typeface="Arial" panose="020B0604020202020204" pitchFamily="34" charset="0"/>
              <a:buChar char="•"/>
              <a:defRPr b="0">
                <a:latin typeface="Arial"/>
                <a:ea typeface="Arial"/>
                <a:cs typeface="Arial"/>
                <a:sym typeface="Arial"/>
              </a:defRPr>
            </a:pPr>
            <a:r>
              <a:rPr dirty="0"/>
              <a:t>The two plates are now “</a:t>
            </a:r>
            <a:r>
              <a:rPr dirty="0" smtClean="0"/>
              <a:t>s</a:t>
            </a:r>
            <a:r>
              <a:rPr lang="en-US" dirty="0" smtClean="0"/>
              <a:t>titch</a:t>
            </a:r>
            <a:r>
              <a:rPr dirty="0" smtClean="0"/>
              <a:t>ed</a:t>
            </a:r>
            <a:r>
              <a:rPr dirty="0"/>
              <a:t>” together. Subduction and volcanic activity stop</a:t>
            </a:r>
            <a:r>
              <a:rPr dirty="0" smtClean="0"/>
              <a:t>.</a:t>
            </a:r>
            <a:endParaRPr dirty="0"/>
          </a:p>
          <a:p>
            <a:pPr marL="457200" lvl="1" indent="-342900">
              <a:spcBef>
                <a:spcPts val="1200"/>
              </a:spcBef>
              <a:buSzPct val="100000"/>
              <a:buFont typeface="Arial" panose="020B0604020202020204" pitchFamily="34" charset="0"/>
              <a:buChar char="•"/>
              <a:defRPr b="0">
                <a:latin typeface="Arial"/>
                <a:ea typeface="Arial"/>
                <a:cs typeface="Arial"/>
                <a:sym typeface="Arial"/>
              </a:defRPr>
            </a:pPr>
            <a:r>
              <a:rPr dirty="0"/>
              <a:t>The island or one continent has now overridden the other continent forming high mountains.  </a:t>
            </a:r>
          </a:p>
        </p:txBody>
      </p:sp>
      <p:pic>
        <p:nvPicPr>
          <p:cNvPr id="597" name="image27.png" descr="cont cont conver"/>
          <p:cNvPicPr>
            <a:picLocks noChangeAspect="1"/>
          </p:cNvPicPr>
          <p:nvPr/>
        </p:nvPicPr>
        <p:blipFill>
          <a:blip r:embed="rId3">
            <a:extLst/>
          </a:blip>
          <a:stretch>
            <a:fillRect/>
          </a:stretch>
        </p:blipFill>
        <p:spPr>
          <a:xfrm>
            <a:off x="4724400" y="576262"/>
            <a:ext cx="3505200" cy="2014538"/>
          </a:xfrm>
          <a:prstGeom prst="rect">
            <a:avLst/>
          </a:prstGeom>
          <a:ln w="12700">
            <a:miter lim="400000"/>
          </a:ln>
        </p:spPr>
      </p:pic>
      <p:pic>
        <p:nvPicPr>
          <p:cNvPr id="598" name="image24.jpg" descr="continent_003"/>
          <p:cNvPicPr>
            <a:picLocks noChangeAspect="1"/>
          </p:cNvPicPr>
          <p:nvPr/>
        </p:nvPicPr>
        <p:blipFill>
          <a:blip r:embed="rId4">
            <a:extLst/>
          </a:blip>
          <a:stretch>
            <a:fillRect/>
          </a:stretch>
        </p:blipFill>
        <p:spPr>
          <a:xfrm>
            <a:off x="0" y="685800"/>
            <a:ext cx="4648200" cy="1954214"/>
          </a:xfrm>
          <a:prstGeom prst="rect">
            <a:avLst/>
          </a:prstGeom>
          <a:ln w="12700">
            <a:miter lim="400000"/>
          </a:ln>
        </p:spPr>
      </p:pic>
      <p:sp>
        <p:nvSpPr>
          <p:cNvPr id="599" name="Shape 599"/>
          <p:cNvSpPr/>
          <p:nvPr/>
        </p:nvSpPr>
        <p:spPr>
          <a:xfrm rot="5400000">
            <a:off x="7590675" y="2255057"/>
            <a:ext cx="2743201" cy="366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1000" b="0">
                <a:latin typeface="Arial"/>
                <a:ea typeface="Arial"/>
                <a:cs typeface="Arial"/>
                <a:sym typeface="Arial"/>
              </a:defRPr>
            </a:lvl1pPr>
          </a:lstStyle>
          <a:p>
            <a:r>
              <a:t/>
            </a:r>
            <a:br/>
            <a:endParaRPr/>
          </a:p>
        </p:txBody>
      </p:sp>
      <p:sp>
        <p:nvSpPr>
          <p:cNvPr id="600" name="Shape 600"/>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p:nvPr/>
        </p:nvSpPr>
        <p:spPr>
          <a:xfrm>
            <a:off x="1676400" y="76200"/>
            <a:ext cx="6400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Transform Boundaries</a:t>
            </a:r>
          </a:p>
        </p:txBody>
      </p:sp>
      <p:sp>
        <p:nvSpPr>
          <p:cNvPr id="605" name="Shape 605"/>
          <p:cNvSpPr/>
          <p:nvPr/>
        </p:nvSpPr>
        <p:spPr>
          <a:xfrm>
            <a:off x="228600" y="990600"/>
            <a:ext cx="6477000" cy="43199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sz="1800" b="0">
                <a:latin typeface="Arial"/>
                <a:ea typeface="Arial"/>
                <a:cs typeface="Arial"/>
                <a:sym typeface="Arial"/>
              </a:defRPr>
            </a:pPr>
            <a:r>
              <a:t> </a:t>
            </a:r>
          </a:p>
          <a:p>
            <a:pPr marL="457200" lvl="1" indent="0">
              <a:defRPr sz="1800" b="0">
                <a:latin typeface="Arial"/>
                <a:ea typeface="Arial"/>
                <a:cs typeface="Arial"/>
                <a:sym typeface="Arial"/>
              </a:defRPr>
            </a:pPr>
            <a:endParaRPr/>
          </a:p>
          <a:p>
            <a:pPr marL="457200" lvl="1" indent="0">
              <a:defRPr sz="1800" b="0">
                <a:latin typeface="Arial"/>
                <a:ea typeface="Arial"/>
                <a:cs typeface="Arial"/>
                <a:sym typeface="Arial"/>
              </a:defRPr>
            </a:pPr>
            <a:endParaRPr/>
          </a:p>
          <a:p>
            <a:pPr marL="457200" lvl="1" indent="0">
              <a:defRPr sz="1800" b="0">
                <a:latin typeface="Arial"/>
                <a:ea typeface="Arial"/>
                <a:cs typeface="Arial"/>
                <a:sym typeface="Arial"/>
              </a:defRPr>
            </a:pPr>
            <a:r>
              <a:t> </a:t>
            </a:r>
          </a:p>
          <a:p>
            <a:pPr marL="457200" lvl="1" indent="0">
              <a:defRPr sz="1800" b="0">
                <a:latin typeface="Arial"/>
                <a:ea typeface="Arial"/>
                <a:cs typeface="Arial"/>
                <a:sym typeface="Arial"/>
              </a:defRPr>
            </a:pPr>
            <a:endParaRPr/>
          </a:p>
          <a:p>
            <a:pPr marL="914400" lvl="1" indent="-457200">
              <a:spcBef>
                <a:spcPts val="1200"/>
              </a:spcBef>
              <a:buSzPct val="100000"/>
              <a:buAutoNum type="alphaLcPeriod"/>
              <a:defRPr sz="1800" b="0">
                <a:latin typeface="Arial"/>
                <a:ea typeface="Arial"/>
                <a:cs typeface="Arial"/>
                <a:sym typeface="Arial"/>
              </a:defRPr>
            </a:pPr>
            <a:endParaRPr/>
          </a:p>
          <a:p>
            <a:pPr marL="457200" indent="-457200">
              <a:spcBef>
                <a:spcPts val="1200"/>
              </a:spcBef>
              <a:buSzPct val="100000"/>
              <a:buChar char="•"/>
              <a:defRPr sz="3200" b="0">
                <a:latin typeface="Arial"/>
                <a:ea typeface="Arial"/>
                <a:cs typeface="Arial"/>
                <a:sym typeface="Arial"/>
              </a:defRPr>
            </a:pPr>
            <a:endParaRPr/>
          </a:p>
          <a:p>
            <a:pPr marL="457200" indent="-457200">
              <a:spcBef>
                <a:spcPts val="1200"/>
              </a:spcBef>
              <a:defRPr sz="3200" b="0">
                <a:latin typeface="Arial"/>
                <a:ea typeface="Arial"/>
                <a:cs typeface="Arial"/>
                <a:sym typeface="Arial"/>
              </a:defRPr>
            </a:pPr>
            <a:endParaRPr/>
          </a:p>
          <a:p>
            <a:pPr marL="457200" indent="-457200">
              <a:spcBef>
                <a:spcPts val="1200"/>
              </a:spcBef>
              <a:defRPr sz="3200" b="0">
                <a:latin typeface="Arial"/>
                <a:ea typeface="Arial"/>
                <a:cs typeface="Arial"/>
                <a:sym typeface="Arial"/>
              </a:defRPr>
            </a:pPr>
            <a:endParaRPr/>
          </a:p>
        </p:txBody>
      </p:sp>
      <p:pic>
        <p:nvPicPr>
          <p:cNvPr id="606" name="image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42" y="819205"/>
            <a:ext cx="4109215" cy="5531635"/>
          </a:xfrm>
          <a:prstGeom prst="rect">
            <a:avLst/>
          </a:prstGeom>
          <a:ln w="12700">
            <a:miter lim="400000"/>
          </a:ln>
        </p:spPr>
      </p:pic>
      <p:sp>
        <p:nvSpPr>
          <p:cNvPr id="607" name="Shape 607"/>
          <p:cNvSpPr/>
          <p:nvPr/>
        </p:nvSpPr>
        <p:spPr>
          <a:xfrm>
            <a:off x="4572000" y="769050"/>
            <a:ext cx="4438650" cy="31700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spcBef>
                <a:spcPts val="1200"/>
              </a:spcBef>
              <a:defRPr b="0">
                <a:latin typeface="Arial"/>
                <a:ea typeface="Arial"/>
                <a:cs typeface="Arial"/>
                <a:sym typeface="Arial"/>
              </a:defRPr>
            </a:pPr>
            <a:r>
              <a:rPr dirty="0"/>
              <a:t>Tectonic plates slide past one another</a:t>
            </a:r>
          </a:p>
          <a:p>
            <a:pPr>
              <a:spcBef>
                <a:spcPts val="1200"/>
              </a:spcBef>
              <a:defRPr b="0">
                <a:latin typeface="Arial"/>
                <a:ea typeface="Arial"/>
                <a:cs typeface="Arial"/>
                <a:sym typeface="Arial"/>
              </a:defRPr>
            </a:pPr>
            <a:r>
              <a:rPr dirty="0"/>
              <a:t>Not usually associated with volcanic activity</a:t>
            </a:r>
          </a:p>
          <a:p>
            <a:pPr>
              <a:spcBef>
                <a:spcPts val="1200"/>
              </a:spcBef>
              <a:defRPr b="0">
                <a:latin typeface="Arial"/>
                <a:ea typeface="Arial"/>
                <a:cs typeface="Arial"/>
                <a:sym typeface="Arial"/>
              </a:defRPr>
            </a:pPr>
            <a:r>
              <a:rPr dirty="0"/>
              <a:t>Associated with earthquakes.</a:t>
            </a:r>
          </a:p>
          <a:p>
            <a:pPr>
              <a:spcBef>
                <a:spcPts val="1200"/>
              </a:spcBef>
              <a:defRPr b="0">
                <a:latin typeface="Arial"/>
                <a:ea typeface="Arial"/>
                <a:cs typeface="Arial"/>
                <a:sym typeface="Arial"/>
              </a:defRPr>
            </a:pPr>
            <a:r>
              <a:rPr dirty="0"/>
              <a:t>Shifting of plates can causes openings or fractures in the surface of the Earth.</a:t>
            </a:r>
          </a:p>
          <a:p>
            <a:pPr>
              <a:spcBef>
                <a:spcPts val="1200"/>
              </a:spcBef>
              <a:defRPr b="0">
                <a:latin typeface="Arial"/>
                <a:ea typeface="Arial"/>
                <a:cs typeface="Arial"/>
                <a:sym typeface="Arial"/>
              </a:defRPr>
            </a:pPr>
            <a:r>
              <a:rPr dirty="0"/>
              <a:t>One of most famous examples: San Andreas Fault in California</a:t>
            </a:r>
          </a:p>
        </p:txBody>
      </p:sp>
      <p:pic>
        <p:nvPicPr>
          <p:cNvPr id="608" name="image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331" y="4011818"/>
            <a:ext cx="1598420" cy="2339021"/>
          </a:xfrm>
          <a:prstGeom prst="rect">
            <a:avLst/>
          </a:prstGeom>
          <a:ln w="12700">
            <a:miter lim="400000"/>
          </a:ln>
        </p:spPr>
      </p:pic>
      <p:sp>
        <p:nvSpPr>
          <p:cNvPr id="609" name="Shape 609"/>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p:nvPr/>
        </p:nvSpPr>
        <p:spPr>
          <a:xfrm>
            <a:off x="1905000" y="228600"/>
            <a:ext cx="5486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Check Understanding</a:t>
            </a:r>
          </a:p>
        </p:txBody>
      </p:sp>
      <p:pic>
        <p:nvPicPr>
          <p:cNvPr id="614" name="image25.png" descr="ocean ocean conv"/>
          <p:cNvPicPr>
            <a:picLocks noChangeAspect="1"/>
          </p:cNvPicPr>
          <p:nvPr/>
        </p:nvPicPr>
        <p:blipFill>
          <a:blip r:embed="rId3">
            <a:extLst/>
          </a:blip>
          <a:stretch>
            <a:fillRect/>
          </a:stretch>
        </p:blipFill>
        <p:spPr>
          <a:xfrm>
            <a:off x="1219200" y="1119187"/>
            <a:ext cx="5486400" cy="2911476"/>
          </a:xfrm>
          <a:prstGeom prst="rect">
            <a:avLst/>
          </a:prstGeom>
          <a:ln w="12700">
            <a:miter lim="400000"/>
          </a:ln>
        </p:spPr>
      </p:pic>
      <p:sp>
        <p:nvSpPr>
          <p:cNvPr id="615" name="Shape 615"/>
          <p:cNvSpPr/>
          <p:nvPr/>
        </p:nvSpPr>
        <p:spPr>
          <a:xfrm>
            <a:off x="609600" y="4327525"/>
            <a:ext cx="8001000" cy="16960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buSzPct val="100000"/>
              <a:buAutoNum type="arabicPeriod"/>
              <a:defRPr b="0">
                <a:latin typeface="Arial"/>
                <a:ea typeface="Arial"/>
                <a:cs typeface="Arial"/>
                <a:sym typeface="Arial"/>
              </a:defRPr>
            </a:pPr>
            <a:r>
              <a:t>Look at the diagram above and think about what you learned about the processes of subduction.  How can you explain the following findings?</a:t>
            </a:r>
          </a:p>
          <a:p>
            <a:pPr marL="457200" indent="-457200">
              <a:spcBef>
                <a:spcPts val="1200"/>
              </a:spcBef>
              <a:defRPr b="0">
                <a:latin typeface="Arial"/>
                <a:ea typeface="Arial"/>
                <a:cs typeface="Arial"/>
                <a:sym typeface="Arial"/>
              </a:defRPr>
            </a:pPr>
            <a:r>
              <a:t>	The oldest ocean crust is </a:t>
            </a:r>
            <a:r>
              <a:rPr b="1"/>
              <a:t>200 million</a:t>
            </a:r>
            <a:r>
              <a:t> years old, but the oldest continental crust is </a:t>
            </a:r>
            <a:r>
              <a:rPr b="1"/>
              <a:t>3 to 4 billion</a:t>
            </a:r>
            <a:r>
              <a:t> years old. </a:t>
            </a:r>
          </a:p>
        </p:txBody>
      </p:sp>
      <p:sp>
        <p:nvSpPr>
          <p:cNvPr id="616" name="Shape 616"/>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p:nvPr/>
        </p:nvSpPr>
        <p:spPr>
          <a:xfrm>
            <a:off x="1905000" y="152400"/>
            <a:ext cx="4724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Check Understanding</a:t>
            </a:r>
          </a:p>
        </p:txBody>
      </p:sp>
      <p:sp>
        <p:nvSpPr>
          <p:cNvPr id="621" name="Shape 621"/>
          <p:cNvSpPr/>
          <p:nvPr/>
        </p:nvSpPr>
        <p:spPr>
          <a:xfrm>
            <a:off x="838200" y="990600"/>
            <a:ext cx="6553200" cy="4794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b="0">
                <a:latin typeface="Arial"/>
                <a:ea typeface="Arial"/>
                <a:cs typeface="Arial"/>
                <a:sym typeface="Arial"/>
              </a:defRPr>
            </a:pPr>
            <a:r>
              <a:t>2. Why would sedimentary rock containing ocean fossils </a:t>
            </a:r>
            <a:br/>
            <a:r>
              <a:t>    be found in the mountains now existing on land?</a:t>
            </a:r>
          </a:p>
          <a:p>
            <a:pPr>
              <a:spcBef>
                <a:spcPts val="1200"/>
              </a:spcBef>
              <a:defRPr b="0">
                <a:latin typeface="Arial"/>
                <a:ea typeface="Arial"/>
                <a:cs typeface="Arial"/>
                <a:sym typeface="Arial"/>
              </a:defRPr>
            </a:pPr>
            <a:endParaRPr/>
          </a:p>
          <a:p>
            <a:pPr>
              <a:spcBef>
                <a:spcPts val="1200"/>
              </a:spcBef>
              <a:defRPr b="0">
                <a:latin typeface="Arial"/>
                <a:ea typeface="Arial"/>
                <a:cs typeface="Arial"/>
                <a:sym typeface="Arial"/>
              </a:defRPr>
            </a:pPr>
            <a:r>
              <a:t>3. Which of the following would you not expect to find at </a:t>
            </a:r>
            <a:br/>
            <a:r>
              <a:t>    a transform boundary?</a:t>
            </a:r>
          </a:p>
          <a:p>
            <a:pPr>
              <a:spcBef>
                <a:spcPts val="1200"/>
              </a:spcBef>
              <a:defRPr b="0">
                <a:latin typeface="Arial"/>
                <a:ea typeface="Arial"/>
                <a:cs typeface="Arial"/>
                <a:sym typeface="Arial"/>
              </a:defRPr>
            </a:pPr>
            <a:r>
              <a:t>     A. Two tectonic plates</a:t>
            </a:r>
            <a:br/>
            <a:r>
              <a:t>     B. A volcano</a:t>
            </a:r>
            <a:br/>
            <a:r>
              <a:t>     C. Earthquakes</a:t>
            </a:r>
            <a:br/>
            <a:r>
              <a:t>     D. Fractures in the surface of the Earth</a:t>
            </a:r>
          </a:p>
          <a:p>
            <a:pPr>
              <a:spcBef>
                <a:spcPts val="1200"/>
              </a:spcBef>
              <a:defRPr b="0">
                <a:latin typeface="Arial"/>
                <a:ea typeface="Arial"/>
                <a:cs typeface="Arial"/>
                <a:sym typeface="Arial"/>
              </a:defRPr>
            </a:pPr>
            <a:endParaRPr/>
          </a:p>
          <a:p>
            <a:pPr>
              <a:spcBef>
                <a:spcPts val="1200"/>
              </a:spcBef>
              <a:defRPr b="0">
                <a:latin typeface="Arial"/>
                <a:ea typeface="Arial"/>
                <a:cs typeface="Arial"/>
                <a:sym typeface="Arial"/>
              </a:defRPr>
            </a:pPr>
            <a:r>
              <a:t>4. How are divergent and convergent boundaries </a:t>
            </a:r>
            <a:br/>
            <a:r>
              <a:t>    different? How are they similar?</a:t>
            </a:r>
          </a:p>
          <a:p>
            <a:pPr>
              <a:spcBef>
                <a:spcPts val="1200"/>
              </a:spcBef>
              <a:defRPr b="0">
                <a:latin typeface="Arial"/>
                <a:ea typeface="Arial"/>
                <a:cs typeface="Arial"/>
                <a:sym typeface="Arial"/>
              </a:defRPr>
            </a:pPr>
            <a:r>
              <a:t>	</a:t>
            </a:r>
          </a:p>
        </p:txBody>
      </p:sp>
      <p:sp>
        <p:nvSpPr>
          <p:cNvPr id="622" name="Shape 622"/>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627" name="Shape 62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628"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629" name="Shape 629"/>
          <p:cNvSpPr/>
          <p:nvPr/>
        </p:nvSpPr>
        <p:spPr>
          <a:xfrm>
            <a:off x="2743200" y="3551237"/>
            <a:ext cx="6477000" cy="25190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Making and Applying Connections</a:t>
            </a:r>
            <a:r>
              <a:rPr sz="2000" b="1"/>
              <a:t>: </a:t>
            </a:r>
            <a:r>
              <a:t>Convergent and Transform Boundaries:</a:t>
            </a:r>
          </a:p>
        </p:txBody>
      </p:sp>
      <p:grpSp>
        <p:nvGrpSpPr>
          <p:cNvPr id="632" name="Group 632"/>
          <p:cNvGrpSpPr/>
          <p:nvPr/>
        </p:nvGrpSpPr>
        <p:grpSpPr>
          <a:xfrm>
            <a:off x="114581" y="547687"/>
            <a:ext cx="2628620" cy="2971801"/>
            <a:chOff x="0" y="0"/>
            <a:chExt cx="2628619" cy="2971800"/>
          </a:xfrm>
        </p:grpSpPr>
        <p:pic>
          <p:nvPicPr>
            <p:cNvPr id="630"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631"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p:nvPr/>
        </p:nvSpPr>
        <p:spPr>
          <a:xfrm>
            <a:off x="685800" y="228600"/>
            <a:ext cx="7391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35" name="Shape 635"/>
          <p:cNvSpPr/>
          <p:nvPr/>
        </p:nvSpPr>
        <p:spPr>
          <a:xfrm>
            <a:off x="1066800" y="1279525"/>
            <a:ext cx="6934200" cy="44012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a:defRPr b="0">
                <a:latin typeface="Arial"/>
                <a:ea typeface="Arial"/>
                <a:cs typeface="Arial"/>
                <a:sym typeface="Arial"/>
              </a:defRPr>
            </a:pPr>
            <a:r>
              <a:rPr dirty="0"/>
              <a:t>Magma comes from which layer of the Earth?</a:t>
            </a:r>
          </a:p>
          <a:p>
            <a:pPr marL="457200" indent="-457200">
              <a:defRPr b="0">
                <a:latin typeface="Arial"/>
                <a:ea typeface="Arial"/>
                <a:cs typeface="Arial"/>
                <a:sym typeface="Arial"/>
              </a:defRPr>
            </a:pPr>
            <a:endParaRPr dirty="0"/>
          </a:p>
          <a:p>
            <a:pPr marL="914400" lvl="1" indent="-457200">
              <a:buSzPct val="100000"/>
              <a:buAutoNum type="alphaUcPeriod"/>
              <a:defRPr b="0">
                <a:latin typeface="Arial"/>
                <a:ea typeface="Arial"/>
                <a:cs typeface="Arial"/>
                <a:sym typeface="Arial"/>
              </a:defRPr>
            </a:pPr>
            <a:r>
              <a:rPr dirty="0"/>
              <a:t>Crust</a:t>
            </a:r>
          </a:p>
          <a:p>
            <a:pPr marL="914400" lvl="1" indent="-457200">
              <a:buSzPct val="100000"/>
              <a:buAutoNum type="alphaUcPeriod"/>
              <a:defRPr b="0">
                <a:latin typeface="Arial"/>
                <a:ea typeface="Arial"/>
                <a:cs typeface="Arial"/>
                <a:sym typeface="Arial"/>
              </a:defRPr>
            </a:pPr>
            <a:r>
              <a:rPr lang="en-US" dirty="0" smtClean="0"/>
              <a:t>Mantle</a:t>
            </a:r>
            <a:endParaRPr dirty="0"/>
          </a:p>
          <a:p>
            <a:pPr marL="914400" lvl="1" indent="-457200">
              <a:buSzPct val="100000"/>
              <a:buAutoNum type="alphaUcPeriod"/>
              <a:defRPr b="0">
                <a:latin typeface="Arial"/>
                <a:ea typeface="Arial"/>
                <a:cs typeface="Arial"/>
                <a:sym typeface="Arial"/>
              </a:defRPr>
            </a:pPr>
            <a:r>
              <a:rPr lang="en-US" dirty="0" smtClean="0"/>
              <a:t>Inne</a:t>
            </a:r>
            <a:r>
              <a:rPr dirty="0" smtClean="0"/>
              <a:t>r </a:t>
            </a:r>
            <a:r>
              <a:rPr dirty="0"/>
              <a:t>core</a:t>
            </a:r>
          </a:p>
          <a:p>
            <a:pPr marL="914400" lvl="1" indent="-457200">
              <a:buSzPct val="100000"/>
              <a:buAutoNum type="alphaUcPeriod"/>
              <a:defRPr b="0">
                <a:latin typeface="Arial"/>
                <a:ea typeface="Arial"/>
                <a:cs typeface="Arial"/>
                <a:sym typeface="Arial"/>
              </a:defRPr>
            </a:pPr>
            <a:r>
              <a:rPr lang="en-US" dirty="0" smtClean="0"/>
              <a:t>Outer core</a:t>
            </a:r>
            <a:endParaRPr dirty="0"/>
          </a:p>
          <a:p>
            <a:pPr marL="457200" lvl="1" indent="0">
              <a:defRPr b="0">
                <a:latin typeface="Arial"/>
                <a:ea typeface="Arial"/>
                <a:cs typeface="Arial"/>
                <a:sym typeface="Arial"/>
              </a:defRPr>
            </a:pPr>
            <a:endParaRPr dirty="0"/>
          </a:p>
          <a:p>
            <a:pPr marL="457200" indent="-457200">
              <a:defRPr b="0">
                <a:latin typeface="Arial"/>
                <a:ea typeface="Arial"/>
                <a:cs typeface="Arial"/>
                <a:sym typeface="Arial"/>
              </a:defRPr>
            </a:pPr>
            <a:r>
              <a:rPr dirty="0"/>
              <a:t>2. 	The theory of plate tectonics involves two layers of the Earth. What are they?</a:t>
            </a:r>
          </a:p>
          <a:p>
            <a:pPr marL="457200" indent="-457200">
              <a:defRPr b="0">
                <a:latin typeface="Arial"/>
                <a:ea typeface="Arial"/>
                <a:cs typeface="Arial"/>
                <a:sym typeface="Arial"/>
              </a:defRPr>
            </a:pPr>
            <a:endParaRPr dirty="0"/>
          </a:p>
          <a:p>
            <a:pPr marL="457200" indent="-457200">
              <a:defRPr b="0">
                <a:latin typeface="Arial"/>
                <a:ea typeface="Arial"/>
                <a:cs typeface="Arial"/>
                <a:sym typeface="Arial"/>
              </a:defRPr>
            </a:pPr>
            <a:r>
              <a:rPr dirty="0"/>
              <a:t>	A. 	Core and mantle</a:t>
            </a:r>
          </a:p>
          <a:p>
            <a:pPr marL="457200" indent="-457200">
              <a:defRPr b="0">
                <a:latin typeface="Arial"/>
                <a:ea typeface="Arial"/>
                <a:cs typeface="Arial"/>
                <a:sym typeface="Arial"/>
              </a:defRPr>
            </a:pPr>
            <a:r>
              <a:rPr dirty="0"/>
              <a:t>	B.	</a:t>
            </a:r>
            <a:r>
              <a:rPr lang="en-US" dirty="0"/>
              <a:t>Lithosphere and core</a:t>
            </a:r>
          </a:p>
          <a:p>
            <a:pPr marL="457200" indent="-457200">
              <a:defRPr b="0">
                <a:latin typeface="Arial"/>
                <a:ea typeface="Arial"/>
                <a:cs typeface="Arial"/>
                <a:sym typeface="Arial"/>
              </a:defRPr>
            </a:pPr>
            <a:r>
              <a:rPr dirty="0"/>
              <a:t>	C. 	</a:t>
            </a:r>
            <a:r>
              <a:rPr lang="en-US" dirty="0"/>
              <a:t>Asthenosphere and core</a:t>
            </a:r>
            <a:r>
              <a:rPr dirty="0"/>
              <a:t>	</a:t>
            </a:r>
            <a:endParaRPr lang="en-US" dirty="0" smtClean="0"/>
          </a:p>
          <a:p>
            <a:pPr marL="457200" indent="-457200">
              <a:defRPr b="0">
                <a:latin typeface="Arial"/>
                <a:ea typeface="Arial"/>
                <a:cs typeface="Arial"/>
                <a:sym typeface="Arial"/>
              </a:defRPr>
            </a:pPr>
            <a:r>
              <a:rPr lang="en-US" dirty="0"/>
              <a:t>	</a:t>
            </a:r>
            <a:r>
              <a:rPr dirty="0" smtClean="0"/>
              <a:t>D</a:t>
            </a:r>
            <a:r>
              <a:rPr dirty="0"/>
              <a:t>. 	</a:t>
            </a:r>
            <a:r>
              <a:rPr lang="en-US" dirty="0" smtClean="0"/>
              <a:t>Lithosphere </a:t>
            </a:r>
            <a:r>
              <a:rPr lang="en-US" dirty="0"/>
              <a:t>and </a:t>
            </a:r>
            <a:r>
              <a:rPr lang="en-US" dirty="0" smtClean="0"/>
              <a:t>asthenosphere</a:t>
            </a:r>
            <a:endParaRPr dirty="0"/>
          </a:p>
        </p:txBody>
      </p:sp>
      <p:sp>
        <p:nvSpPr>
          <p:cNvPr id="636" name="Shape 636"/>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p:nvPr/>
        </p:nvSpPr>
        <p:spPr>
          <a:xfrm>
            <a:off x="762000" y="228600"/>
            <a:ext cx="7315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41" name="Shape 641"/>
          <p:cNvSpPr/>
          <p:nvPr/>
        </p:nvSpPr>
        <p:spPr>
          <a:xfrm>
            <a:off x="533400" y="2895600"/>
            <a:ext cx="8077200" cy="36830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spcBef>
                <a:spcPts val="1000"/>
              </a:spcBef>
              <a:defRPr b="0">
                <a:latin typeface="Arial"/>
                <a:ea typeface="Arial"/>
                <a:cs typeface="Arial"/>
                <a:sym typeface="Arial"/>
              </a:defRPr>
            </a:pPr>
            <a:r>
              <a:rPr dirty="0"/>
              <a:t>3. Which of these statements explains what is happening to the tectonic plates in the diagram </a:t>
            </a:r>
            <a:r>
              <a:rPr dirty="0" smtClean="0"/>
              <a:t>above?</a:t>
            </a:r>
            <a:endParaRPr lang="en-US" dirty="0" smtClean="0"/>
          </a:p>
          <a:p>
            <a:pPr marL="628650" indent="-342900">
              <a:spcBef>
                <a:spcPts val="1000"/>
              </a:spcBef>
              <a:defRPr b="0">
                <a:latin typeface="Arial"/>
                <a:ea typeface="Arial"/>
                <a:cs typeface="Arial"/>
                <a:sym typeface="Arial"/>
              </a:defRPr>
            </a:pPr>
            <a:r>
              <a:rPr dirty="0" smtClean="0"/>
              <a:t>A</a:t>
            </a:r>
            <a:r>
              <a:rPr dirty="0"/>
              <a:t>. Magma is rising from the mantle to move the tectonic plate         farther </a:t>
            </a:r>
            <a:r>
              <a:rPr dirty="0" smtClean="0"/>
              <a:t>apart</a:t>
            </a:r>
            <a:r>
              <a:rPr lang="en-US" dirty="0" smtClean="0"/>
              <a:t>.</a:t>
            </a:r>
          </a:p>
          <a:p>
            <a:pPr marL="628650" indent="-342900">
              <a:spcBef>
                <a:spcPts val="1000"/>
              </a:spcBef>
              <a:defRPr b="0">
                <a:latin typeface="Arial"/>
                <a:ea typeface="Arial"/>
                <a:cs typeface="Arial"/>
                <a:sym typeface="Arial"/>
              </a:defRPr>
            </a:pPr>
            <a:r>
              <a:rPr dirty="0" smtClean="0"/>
              <a:t>B</a:t>
            </a:r>
            <a:r>
              <a:rPr dirty="0"/>
              <a:t>. Oceanic floor of Tectonic Plate B is being subducted into </a:t>
            </a:r>
            <a:r>
              <a:rPr dirty="0" smtClean="0"/>
              <a:t>the</a:t>
            </a:r>
            <a:r>
              <a:rPr lang="en-US" dirty="0" smtClean="0"/>
              <a:t> </a:t>
            </a:r>
            <a:r>
              <a:rPr dirty="0" smtClean="0"/>
              <a:t>mantle </a:t>
            </a:r>
            <a:r>
              <a:rPr dirty="0"/>
              <a:t>below Tectonic Plate </a:t>
            </a:r>
            <a:r>
              <a:rPr dirty="0" smtClean="0"/>
              <a:t>A.</a:t>
            </a:r>
            <a:endParaRPr lang="en-US" dirty="0" smtClean="0"/>
          </a:p>
          <a:p>
            <a:pPr marL="628650" indent="-342900">
              <a:spcBef>
                <a:spcPts val="1000"/>
              </a:spcBef>
              <a:defRPr b="0">
                <a:latin typeface="Arial"/>
                <a:ea typeface="Arial"/>
                <a:cs typeface="Arial"/>
                <a:sym typeface="Arial"/>
              </a:defRPr>
            </a:pPr>
            <a:r>
              <a:rPr dirty="0" smtClean="0"/>
              <a:t>C</a:t>
            </a:r>
            <a:r>
              <a:rPr dirty="0"/>
              <a:t>. Magma rising from the mantle is forming new ocean floor next </a:t>
            </a:r>
            <a:r>
              <a:rPr dirty="0" smtClean="0"/>
              <a:t>to</a:t>
            </a:r>
            <a:r>
              <a:rPr lang="en-US" dirty="0" smtClean="0"/>
              <a:t> </a:t>
            </a:r>
            <a:r>
              <a:rPr dirty="0" smtClean="0"/>
              <a:t>Tectonic </a:t>
            </a:r>
            <a:r>
              <a:rPr dirty="0"/>
              <a:t>Plate </a:t>
            </a:r>
            <a:r>
              <a:rPr dirty="0" smtClean="0"/>
              <a:t>A</a:t>
            </a:r>
            <a:r>
              <a:rPr lang="en-US" dirty="0" smtClean="0"/>
              <a:t>.</a:t>
            </a:r>
            <a:endParaRPr dirty="0"/>
          </a:p>
          <a:p>
            <a:pPr marL="628650" indent="-342900">
              <a:spcBef>
                <a:spcPts val="1000"/>
              </a:spcBef>
              <a:defRPr b="0">
                <a:latin typeface="Arial"/>
                <a:ea typeface="Arial"/>
                <a:cs typeface="Arial"/>
                <a:sym typeface="Arial"/>
              </a:defRPr>
            </a:pPr>
            <a:r>
              <a:rPr dirty="0" smtClean="0"/>
              <a:t>D</a:t>
            </a:r>
            <a:r>
              <a:rPr dirty="0"/>
              <a:t>. Oceanic floor of Tectonic Plate A is being subducted into the   </a:t>
            </a:r>
            <a:r>
              <a:rPr dirty="0" smtClean="0"/>
              <a:t>mantle </a:t>
            </a:r>
            <a:r>
              <a:rPr dirty="0"/>
              <a:t>below Tectonic Plate B. </a:t>
            </a:r>
          </a:p>
        </p:txBody>
      </p:sp>
      <p:pic>
        <p:nvPicPr>
          <p:cNvPr id="642" name="image24.jpg" descr="continent_003"/>
          <p:cNvPicPr>
            <a:picLocks noChangeAspect="1"/>
          </p:cNvPicPr>
          <p:nvPr/>
        </p:nvPicPr>
        <p:blipFill>
          <a:blip r:embed="rId3">
            <a:extLst/>
          </a:blip>
          <a:stretch>
            <a:fillRect/>
          </a:stretch>
        </p:blipFill>
        <p:spPr>
          <a:xfrm>
            <a:off x="1676400" y="838200"/>
            <a:ext cx="4648200" cy="1954214"/>
          </a:xfrm>
          <a:prstGeom prst="rect">
            <a:avLst/>
          </a:prstGeom>
          <a:ln w="12700">
            <a:miter lim="400000"/>
          </a:ln>
        </p:spPr>
      </p:pic>
      <p:sp>
        <p:nvSpPr>
          <p:cNvPr id="643" name="Shape 643"/>
          <p:cNvSpPr/>
          <p:nvPr/>
        </p:nvSpPr>
        <p:spPr>
          <a:xfrm>
            <a:off x="533400" y="1143000"/>
            <a:ext cx="12954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0">
                <a:latin typeface="Arial"/>
                <a:ea typeface="Arial"/>
                <a:cs typeface="Arial"/>
                <a:sym typeface="Arial"/>
              </a:defRPr>
            </a:lvl1pPr>
          </a:lstStyle>
          <a:p>
            <a:r>
              <a:t>Tectonic plate A</a:t>
            </a:r>
          </a:p>
        </p:txBody>
      </p:sp>
      <p:sp>
        <p:nvSpPr>
          <p:cNvPr id="644" name="Shape 644"/>
          <p:cNvSpPr/>
          <p:nvPr/>
        </p:nvSpPr>
        <p:spPr>
          <a:xfrm>
            <a:off x="6248400" y="1295400"/>
            <a:ext cx="12954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0">
                <a:latin typeface="Arial"/>
                <a:ea typeface="Arial"/>
                <a:cs typeface="Arial"/>
                <a:sym typeface="Arial"/>
              </a:defRPr>
            </a:lvl1pPr>
          </a:lstStyle>
          <a:p>
            <a:r>
              <a:t>Tectonic plate B</a:t>
            </a:r>
          </a:p>
        </p:txBody>
      </p:sp>
      <p:sp>
        <p:nvSpPr>
          <p:cNvPr id="645" name="Shape 645"/>
          <p:cNvSpPr/>
          <p:nvPr/>
        </p:nvSpPr>
        <p:spPr>
          <a:xfrm>
            <a:off x="1524000" y="1676400"/>
            <a:ext cx="304800" cy="0"/>
          </a:xfrm>
          <a:prstGeom prst="line">
            <a:avLst/>
          </a:prstGeom>
          <a:ln>
            <a:solidFill>
              <a:srgbClr val="000000"/>
            </a:solidFill>
            <a:tailEnd type="triangle"/>
          </a:ln>
        </p:spPr>
        <p:txBody>
          <a:bodyPr lIns="45719" rIns="45719"/>
          <a:lstStyle/>
          <a:p>
            <a:endParaRPr/>
          </a:p>
        </p:txBody>
      </p:sp>
      <p:sp>
        <p:nvSpPr>
          <p:cNvPr id="646" name="Shape 646"/>
          <p:cNvSpPr/>
          <p:nvPr/>
        </p:nvSpPr>
        <p:spPr>
          <a:xfrm flipH="1">
            <a:off x="6019800" y="1600200"/>
            <a:ext cx="304800" cy="0"/>
          </a:xfrm>
          <a:prstGeom prst="line">
            <a:avLst/>
          </a:prstGeom>
          <a:ln>
            <a:solidFill>
              <a:srgbClr val="000000"/>
            </a:solidFill>
            <a:tailEnd type="triangle"/>
          </a:ln>
        </p:spPr>
        <p:txBody>
          <a:bodyPr lIns="45719" rIns="45719"/>
          <a:lstStyle/>
          <a:p>
            <a:endParaRPr/>
          </a:p>
        </p:txBody>
      </p:sp>
      <p:sp>
        <p:nvSpPr>
          <p:cNvPr id="647" name="Shape 647"/>
          <p:cNvSpPr/>
          <p:nvPr/>
        </p:nvSpPr>
        <p:spPr>
          <a:xfrm>
            <a:off x="5181600" y="2209800"/>
            <a:ext cx="1295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0">
                <a:latin typeface="Arial"/>
                <a:ea typeface="Arial"/>
                <a:cs typeface="Arial"/>
                <a:sym typeface="Arial"/>
              </a:defRPr>
            </a:lvl1pPr>
          </a:lstStyle>
          <a:p>
            <a:r>
              <a:t>mantle</a:t>
            </a:r>
          </a:p>
        </p:txBody>
      </p:sp>
      <p:sp>
        <p:nvSpPr>
          <p:cNvPr id="648" name="Shape 648"/>
          <p:cNvSpPr/>
          <p:nvPr/>
        </p:nvSpPr>
        <p:spPr>
          <a:xfrm flipH="1" flipV="1">
            <a:off x="4572000" y="2133599"/>
            <a:ext cx="609601" cy="381002"/>
          </a:xfrm>
          <a:prstGeom prst="line">
            <a:avLst/>
          </a:prstGeom>
          <a:ln>
            <a:solidFill>
              <a:srgbClr val="000000"/>
            </a:solidFill>
            <a:tailEnd type="triangle"/>
          </a:ln>
        </p:spPr>
        <p:txBody>
          <a:bodyPr lIns="45719" rIns="45719"/>
          <a:lstStyle/>
          <a:p>
            <a:endParaRPr/>
          </a:p>
        </p:txBody>
      </p:sp>
      <p:sp>
        <p:nvSpPr>
          <p:cNvPr id="649" name="Shape 649"/>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p:nvPr/>
        </p:nvSpPr>
        <p:spPr>
          <a:xfrm>
            <a:off x="0" y="3924300"/>
            <a:ext cx="8763000" cy="249299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1">
              <a:defRPr b="0">
                <a:latin typeface="Arial"/>
                <a:ea typeface="Arial"/>
                <a:cs typeface="Arial"/>
                <a:sym typeface="Arial"/>
              </a:defRPr>
            </a:pPr>
            <a:endParaRPr dirty="0"/>
          </a:p>
          <a:p>
            <a:pPr lvl="1">
              <a:lnSpc>
                <a:spcPct val="85000"/>
              </a:lnSpc>
              <a:defRPr b="0">
                <a:latin typeface="Arial"/>
                <a:ea typeface="Arial"/>
                <a:cs typeface="Arial"/>
                <a:sym typeface="Arial"/>
              </a:defRPr>
            </a:pPr>
            <a:r>
              <a:rPr dirty="0"/>
              <a:t>4.	There is a convergent boundary between the Eurasian and African 	plates.  Which of the following will likely happen over the next million 	years</a:t>
            </a:r>
            <a:r>
              <a:rPr dirty="0" smtClean="0"/>
              <a:t>?</a:t>
            </a:r>
            <a:endParaRPr lang="en-US" dirty="0" smtClean="0"/>
          </a:p>
          <a:p>
            <a:pPr lvl="1">
              <a:lnSpc>
                <a:spcPct val="85000"/>
              </a:lnSpc>
              <a:defRPr b="0">
                <a:latin typeface="Arial"/>
                <a:ea typeface="Arial"/>
                <a:cs typeface="Arial"/>
                <a:sym typeface="Arial"/>
              </a:defRPr>
            </a:pPr>
            <a:endParaRPr dirty="0"/>
          </a:p>
          <a:p>
            <a:pPr lvl="1">
              <a:lnSpc>
                <a:spcPct val="85000"/>
              </a:lnSpc>
              <a:defRPr b="0">
                <a:latin typeface="Arial"/>
                <a:ea typeface="Arial"/>
                <a:cs typeface="Arial"/>
                <a:sym typeface="Arial"/>
              </a:defRPr>
            </a:pPr>
            <a:r>
              <a:rPr dirty="0"/>
              <a:t>	A. Africa and Europe will </a:t>
            </a:r>
            <a:r>
              <a:rPr dirty="0" smtClean="0"/>
              <a:t>move</a:t>
            </a:r>
            <a:r>
              <a:rPr lang="en-US" dirty="0" smtClean="0"/>
              <a:t> farther apart.</a:t>
            </a:r>
            <a:endParaRPr dirty="0"/>
          </a:p>
          <a:p>
            <a:pPr lvl="1">
              <a:lnSpc>
                <a:spcPct val="85000"/>
              </a:lnSpc>
              <a:defRPr b="0">
                <a:latin typeface="Arial"/>
                <a:ea typeface="Arial"/>
                <a:cs typeface="Arial"/>
                <a:sym typeface="Arial"/>
              </a:defRPr>
            </a:pPr>
            <a:r>
              <a:rPr dirty="0"/>
              <a:t>	B. Africa and Europe will move </a:t>
            </a:r>
            <a:r>
              <a:rPr lang="en-US" dirty="0"/>
              <a:t>closer </a:t>
            </a:r>
            <a:r>
              <a:rPr lang="en-US" dirty="0" smtClean="0"/>
              <a:t>together.</a:t>
            </a:r>
            <a:endParaRPr dirty="0"/>
          </a:p>
          <a:p>
            <a:pPr lvl="1">
              <a:lnSpc>
                <a:spcPct val="85000"/>
              </a:lnSpc>
              <a:defRPr b="0">
                <a:latin typeface="Arial"/>
                <a:ea typeface="Arial"/>
                <a:cs typeface="Arial"/>
                <a:sym typeface="Arial"/>
              </a:defRPr>
            </a:pPr>
            <a:r>
              <a:rPr dirty="0"/>
              <a:t>	C. The position of Africa and India will be the same.</a:t>
            </a:r>
          </a:p>
          <a:p>
            <a:pPr lvl="1">
              <a:lnSpc>
                <a:spcPct val="85000"/>
              </a:lnSpc>
              <a:defRPr b="0">
                <a:latin typeface="Arial"/>
                <a:ea typeface="Arial"/>
                <a:cs typeface="Arial"/>
                <a:sym typeface="Arial"/>
              </a:defRPr>
            </a:pPr>
            <a:r>
              <a:rPr dirty="0"/>
              <a:t>	D. Africa will move northward and Europe will move southward.</a:t>
            </a:r>
          </a:p>
        </p:txBody>
      </p:sp>
      <p:sp>
        <p:nvSpPr>
          <p:cNvPr id="656" name="Shape 656"/>
          <p:cNvSpPr/>
          <p:nvPr/>
        </p:nvSpPr>
        <p:spPr>
          <a:xfrm>
            <a:off x="1066800" y="152400"/>
            <a:ext cx="7239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grpSp>
        <p:nvGrpSpPr>
          <p:cNvPr id="4" name="Group 3"/>
          <p:cNvGrpSpPr/>
          <p:nvPr/>
        </p:nvGrpSpPr>
        <p:grpSpPr>
          <a:xfrm>
            <a:off x="1304925" y="796926"/>
            <a:ext cx="6667499" cy="3232149"/>
            <a:chOff x="533400" y="720725"/>
            <a:chExt cx="7620000" cy="3698875"/>
          </a:xfrm>
        </p:grpSpPr>
        <p:pic>
          <p:nvPicPr>
            <p:cNvPr id="654" name="image13.png" descr="world map"/>
            <p:cNvPicPr>
              <a:picLocks noChangeAspect="1"/>
            </p:cNvPicPr>
            <p:nvPr/>
          </p:nvPicPr>
          <p:blipFill>
            <a:blip r:embed="rId3">
              <a:extLst/>
            </a:blip>
            <a:stretch>
              <a:fillRect/>
            </a:stretch>
          </p:blipFill>
          <p:spPr>
            <a:xfrm>
              <a:off x="533400" y="720725"/>
              <a:ext cx="7620000" cy="3698875"/>
            </a:xfrm>
            <a:prstGeom prst="rect">
              <a:avLst/>
            </a:prstGeom>
            <a:ln w="12700">
              <a:miter lim="400000"/>
            </a:ln>
          </p:spPr>
        </p:pic>
        <p:sp>
          <p:nvSpPr>
            <p:cNvPr id="655" name="Shape 655"/>
            <p:cNvSpPr/>
            <p:nvPr/>
          </p:nvSpPr>
          <p:spPr>
            <a:xfrm>
              <a:off x="3755401" y="1662161"/>
              <a:ext cx="2021250" cy="1760873"/>
            </a:xfrm>
            <a:custGeom>
              <a:avLst/>
              <a:gdLst/>
              <a:ahLst/>
              <a:cxnLst>
                <a:cxn ang="0">
                  <a:pos x="wd2" y="hd2"/>
                </a:cxn>
                <a:cxn ang="5400000">
                  <a:pos x="wd2" y="hd2"/>
                </a:cxn>
                <a:cxn ang="10800000">
                  <a:pos x="wd2" y="hd2"/>
                </a:cxn>
                <a:cxn ang="16200000">
                  <a:pos x="wd2" y="hd2"/>
                </a:cxn>
              </a:cxnLst>
              <a:rect l="0" t="0" r="r" b="b"/>
              <a:pathLst>
                <a:path w="21220" h="21430" extrusionOk="0">
                  <a:moveTo>
                    <a:pt x="5763" y="24"/>
                  </a:moveTo>
                  <a:cubicBezTo>
                    <a:pt x="7142" y="246"/>
                    <a:pt x="8540" y="448"/>
                    <a:pt x="9920" y="751"/>
                  </a:cubicBezTo>
                  <a:cubicBezTo>
                    <a:pt x="10410" y="1336"/>
                    <a:pt x="10246" y="1558"/>
                    <a:pt x="10900" y="2043"/>
                  </a:cubicBezTo>
                  <a:cubicBezTo>
                    <a:pt x="11626" y="1922"/>
                    <a:pt x="12043" y="1700"/>
                    <a:pt x="12733" y="2043"/>
                  </a:cubicBezTo>
                  <a:cubicBezTo>
                    <a:pt x="12896" y="2124"/>
                    <a:pt x="13223" y="2749"/>
                    <a:pt x="13405" y="2790"/>
                  </a:cubicBezTo>
                  <a:cubicBezTo>
                    <a:pt x="13949" y="2931"/>
                    <a:pt x="14512" y="2911"/>
                    <a:pt x="15056" y="2971"/>
                  </a:cubicBezTo>
                  <a:cubicBezTo>
                    <a:pt x="15202" y="4001"/>
                    <a:pt x="15419" y="4970"/>
                    <a:pt x="16218" y="5555"/>
                  </a:cubicBezTo>
                  <a:cubicBezTo>
                    <a:pt x="16345" y="5979"/>
                    <a:pt x="16363" y="6444"/>
                    <a:pt x="16545" y="6847"/>
                  </a:cubicBezTo>
                  <a:cubicBezTo>
                    <a:pt x="16690" y="7170"/>
                    <a:pt x="17017" y="7312"/>
                    <a:pt x="17216" y="7594"/>
                  </a:cubicBezTo>
                  <a:cubicBezTo>
                    <a:pt x="17343" y="7776"/>
                    <a:pt x="17343" y="8099"/>
                    <a:pt x="17543" y="8139"/>
                  </a:cubicBezTo>
                  <a:cubicBezTo>
                    <a:pt x="18360" y="8341"/>
                    <a:pt x="19195" y="8260"/>
                    <a:pt x="20030" y="8321"/>
                  </a:cubicBezTo>
                  <a:cubicBezTo>
                    <a:pt x="20629" y="8947"/>
                    <a:pt x="20919" y="8503"/>
                    <a:pt x="21191" y="9431"/>
                  </a:cubicBezTo>
                  <a:cubicBezTo>
                    <a:pt x="21137" y="11470"/>
                    <a:pt x="21373" y="13529"/>
                    <a:pt x="21028" y="15528"/>
                  </a:cubicBezTo>
                  <a:cubicBezTo>
                    <a:pt x="20883" y="16335"/>
                    <a:pt x="19031" y="16638"/>
                    <a:pt x="19031" y="16638"/>
                  </a:cubicBezTo>
                  <a:cubicBezTo>
                    <a:pt x="19013" y="16658"/>
                    <a:pt x="17997" y="18576"/>
                    <a:pt x="17870" y="18657"/>
                  </a:cubicBezTo>
                  <a:cubicBezTo>
                    <a:pt x="17561" y="18818"/>
                    <a:pt x="16890" y="19020"/>
                    <a:pt x="16890" y="19020"/>
                  </a:cubicBezTo>
                  <a:cubicBezTo>
                    <a:pt x="16744" y="19262"/>
                    <a:pt x="16109" y="20453"/>
                    <a:pt x="15728" y="20696"/>
                  </a:cubicBezTo>
                  <a:cubicBezTo>
                    <a:pt x="15528" y="20817"/>
                    <a:pt x="14094" y="21059"/>
                    <a:pt x="14058" y="21059"/>
                  </a:cubicBezTo>
                  <a:cubicBezTo>
                    <a:pt x="13895" y="21180"/>
                    <a:pt x="13768" y="21402"/>
                    <a:pt x="13568" y="21422"/>
                  </a:cubicBezTo>
                  <a:cubicBezTo>
                    <a:pt x="12025" y="21503"/>
                    <a:pt x="8177" y="20958"/>
                    <a:pt x="6761" y="20877"/>
                  </a:cubicBezTo>
                  <a:cubicBezTo>
                    <a:pt x="5963" y="20312"/>
                    <a:pt x="6035" y="19787"/>
                    <a:pt x="5763" y="18838"/>
                  </a:cubicBezTo>
                  <a:cubicBezTo>
                    <a:pt x="5654" y="18475"/>
                    <a:pt x="5436" y="17728"/>
                    <a:pt x="5436" y="17728"/>
                  </a:cubicBezTo>
                  <a:cubicBezTo>
                    <a:pt x="5382" y="16557"/>
                    <a:pt x="5418" y="15386"/>
                    <a:pt x="5273" y="14236"/>
                  </a:cubicBezTo>
                  <a:cubicBezTo>
                    <a:pt x="5237" y="14014"/>
                    <a:pt x="5019" y="13872"/>
                    <a:pt x="4928" y="13670"/>
                  </a:cubicBezTo>
                  <a:cubicBezTo>
                    <a:pt x="4619" y="12984"/>
                    <a:pt x="4692" y="12156"/>
                    <a:pt x="4438" y="11470"/>
                  </a:cubicBezTo>
                  <a:cubicBezTo>
                    <a:pt x="4184" y="10784"/>
                    <a:pt x="3276" y="10542"/>
                    <a:pt x="2768" y="10178"/>
                  </a:cubicBezTo>
                  <a:cubicBezTo>
                    <a:pt x="2568" y="9250"/>
                    <a:pt x="2223" y="8785"/>
                    <a:pt x="1606" y="8139"/>
                  </a:cubicBezTo>
                  <a:cubicBezTo>
                    <a:pt x="1425" y="7554"/>
                    <a:pt x="1098" y="7271"/>
                    <a:pt x="953" y="6666"/>
                  </a:cubicBezTo>
                  <a:cubicBezTo>
                    <a:pt x="699" y="5656"/>
                    <a:pt x="644" y="4788"/>
                    <a:pt x="118" y="3900"/>
                  </a:cubicBezTo>
                  <a:cubicBezTo>
                    <a:pt x="-227" y="2689"/>
                    <a:pt x="190" y="1538"/>
                    <a:pt x="1280" y="1134"/>
                  </a:cubicBezTo>
                  <a:cubicBezTo>
                    <a:pt x="2006" y="287"/>
                    <a:pt x="3294" y="347"/>
                    <a:pt x="4275" y="206"/>
                  </a:cubicBezTo>
                  <a:cubicBezTo>
                    <a:pt x="5073" y="-97"/>
                    <a:pt x="4601" y="24"/>
                    <a:pt x="5763" y="24"/>
                  </a:cubicBezTo>
                  <a:close/>
                </a:path>
              </a:pathLst>
            </a:custGeom>
            <a:ln w="19050">
              <a:solidFill>
                <a:srgbClr val="000000"/>
              </a:solidFill>
              <a:prstDash val="dash"/>
            </a:ln>
          </p:spPr>
          <p:txBody>
            <a:bodyPr lIns="45719" rIns="45719"/>
            <a:lstStyle/>
            <a:p>
              <a:pPr>
                <a:defRPr>
                  <a:latin typeface="Arial"/>
                  <a:ea typeface="Arial"/>
                  <a:cs typeface="Arial"/>
                  <a:sym typeface="Arial"/>
                </a:defRPr>
              </a:pPr>
              <a:endParaRPr/>
            </a:p>
          </p:txBody>
        </p:sp>
        <p:sp>
          <p:nvSpPr>
            <p:cNvPr id="657" name="Shape 657"/>
            <p:cNvSpPr/>
            <p:nvPr/>
          </p:nvSpPr>
          <p:spPr>
            <a:xfrm>
              <a:off x="3738030" y="827087"/>
              <a:ext cx="3245215" cy="1971756"/>
            </a:xfrm>
            <a:custGeom>
              <a:avLst/>
              <a:gdLst/>
              <a:ahLst/>
              <a:cxnLst>
                <a:cxn ang="0">
                  <a:pos x="wd2" y="hd2"/>
                </a:cxn>
                <a:cxn ang="5400000">
                  <a:pos x="wd2" y="hd2"/>
                </a:cxn>
                <a:cxn ang="10800000">
                  <a:pos x="wd2" y="hd2"/>
                </a:cxn>
                <a:cxn ang="16200000">
                  <a:pos x="wd2" y="hd2"/>
                </a:cxn>
              </a:cxnLst>
              <a:rect l="0" t="0" r="r" b="b"/>
              <a:pathLst>
                <a:path w="21424" h="21428" extrusionOk="0">
                  <a:moveTo>
                    <a:pt x="2435" y="0"/>
                  </a:moveTo>
                  <a:cubicBezTo>
                    <a:pt x="2403" y="638"/>
                    <a:pt x="2445" y="1294"/>
                    <a:pt x="2340" y="1898"/>
                  </a:cubicBezTo>
                  <a:cubicBezTo>
                    <a:pt x="2309" y="2070"/>
                    <a:pt x="2141" y="2070"/>
                    <a:pt x="2057" y="2208"/>
                  </a:cubicBezTo>
                  <a:cubicBezTo>
                    <a:pt x="1974" y="2346"/>
                    <a:pt x="1921" y="2519"/>
                    <a:pt x="1869" y="2691"/>
                  </a:cubicBezTo>
                  <a:cubicBezTo>
                    <a:pt x="1502" y="3899"/>
                    <a:pt x="1230" y="5538"/>
                    <a:pt x="527" y="6314"/>
                  </a:cubicBezTo>
                  <a:cubicBezTo>
                    <a:pt x="402" y="6866"/>
                    <a:pt x="297" y="7367"/>
                    <a:pt x="140" y="7884"/>
                  </a:cubicBezTo>
                  <a:cubicBezTo>
                    <a:pt x="3" y="9023"/>
                    <a:pt x="-91" y="9472"/>
                    <a:pt x="140" y="10886"/>
                  </a:cubicBezTo>
                  <a:cubicBezTo>
                    <a:pt x="171" y="11059"/>
                    <a:pt x="234" y="10524"/>
                    <a:pt x="328" y="10420"/>
                  </a:cubicBezTo>
                  <a:cubicBezTo>
                    <a:pt x="496" y="10248"/>
                    <a:pt x="905" y="10093"/>
                    <a:pt x="905" y="10093"/>
                  </a:cubicBezTo>
                  <a:cubicBezTo>
                    <a:pt x="1167" y="8781"/>
                    <a:pt x="2131" y="9696"/>
                    <a:pt x="2823" y="9316"/>
                  </a:cubicBezTo>
                  <a:cubicBezTo>
                    <a:pt x="3462" y="8195"/>
                    <a:pt x="2823" y="9144"/>
                    <a:pt x="4929" y="9144"/>
                  </a:cubicBezTo>
                  <a:cubicBezTo>
                    <a:pt x="5254" y="9144"/>
                    <a:pt x="5568" y="9040"/>
                    <a:pt x="5893" y="8988"/>
                  </a:cubicBezTo>
                  <a:cubicBezTo>
                    <a:pt x="6103" y="10075"/>
                    <a:pt x="5778" y="8902"/>
                    <a:pt x="6459" y="9627"/>
                  </a:cubicBezTo>
                  <a:cubicBezTo>
                    <a:pt x="6512" y="9679"/>
                    <a:pt x="6616" y="10507"/>
                    <a:pt x="6658" y="10576"/>
                  </a:cubicBezTo>
                  <a:cubicBezTo>
                    <a:pt x="6732" y="10696"/>
                    <a:pt x="6847" y="10714"/>
                    <a:pt x="6941" y="10731"/>
                  </a:cubicBezTo>
                  <a:cubicBezTo>
                    <a:pt x="7675" y="10817"/>
                    <a:pt x="8409" y="10835"/>
                    <a:pt x="9142" y="10886"/>
                  </a:cubicBezTo>
                  <a:cubicBezTo>
                    <a:pt x="9593" y="11007"/>
                    <a:pt x="10064" y="10938"/>
                    <a:pt x="10484" y="11197"/>
                  </a:cubicBezTo>
                  <a:cubicBezTo>
                    <a:pt x="10798" y="11387"/>
                    <a:pt x="10704" y="11904"/>
                    <a:pt x="11060" y="11990"/>
                  </a:cubicBezTo>
                  <a:cubicBezTo>
                    <a:pt x="11574" y="12128"/>
                    <a:pt x="12087" y="12094"/>
                    <a:pt x="12601" y="12146"/>
                  </a:cubicBezTo>
                  <a:cubicBezTo>
                    <a:pt x="12988" y="12301"/>
                    <a:pt x="13177" y="12508"/>
                    <a:pt x="13554" y="12301"/>
                  </a:cubicBezTo>
                  <a:cubicBezTo>
                    <a:pt x="14288" y="12353"/>
                    <a:pt x="15022" y="12301"/>
                    <a:pt x="15755" y="12456"/>
                  </a:cubicBezTo>
                  <a:cubicBezTo>
                    <a:pt x="15850" y="12473"/>
                    <a:pt x="15871" y="12715"/>
                    <a:pt x="15954" y="12784"/>
                  </a:cubicBezTo>
                  <a:cubicBezTo>
                    <a:pt x="16070" y="12888"/>
                    <a:pt x="16206" y="12888"/>
                    <a:pt x="16332" y="12939"/>
                  </a:cubicBezTo>
                  <a:cubicBezTo>
                    <a:pt x="16583" y="14199"/>
                    <a:pt x="16300" y="12663"/>
                    <a:pt x="16520" y="15458"/>
                  </a:cubicBezTo>
                  <a:cubicBezTo>
                    <a:pt x="16562" y="15976"/>
                    <a:pt x="16814" y="16390"/>
                    <a:pt x="16908" y="16873"/>
                  </a:cubicBezTo>
                  <a:cubicBezTo>
                    <a:pt x="17055" y="18615"/>
                    <a:pt x="16971" y="17615"/>
                    <a:pt x="17191" y="19875"/>
                  </a:cubicBezTo>
                  <a:cubicBezTo>
                    <a:pt x="17233" y="20254"/>
                    <a:pt x="17642" y="20065"/>
                    <a:pt x="17862" y="20185"/>
                  </a:cubicBezTo>
                  <a:cubicBezTo>
                    <a:pt x="18229" y="20789"/>
                    <a:pt x="18386" y="20841"/>
                    <a:pt x="18920" y="20979"/>
                  </a:cubicBezTo>
                  <a:cubicBezTo>
                    <a:pt x="19486" y="21600"/>
                    <a:pt x="19570" y="21445"/>
                    <a:pt x="20356" y="21289"/>
                  </a:cubicBezTo>
                  <a:cubicBezTo>
                    <a:pt x="20471" y="20496"/>
                    <a:pt x="20618" y="19702"/>
                    <a:pt x="21027" y="19254"/>
                  </a:cubicBezTo>
                  <a:cubicBezTo>
                    <a:pt x="21090" y="19047"/>
                    <a:pt x="21132" y="18805"/>
                    <a:pt x="21216" y="18615"/>
                  </a:cubicBezTo>
                  <a:cubicBezTo>
                    <a:pt x="21268" y="18495"/>
                    <a:pt x="21404" y="18460"/>
                    <a:pt x="21415" y="18305"/>
                  </a:cubicBezTo>
                  <a:cubicBezTo>
                    <a:pt x="21509" y="17149"/>
                    <a:pt x="20870" y="16735"/>
                    <a:pt x="20450" y="16096"/>
                  </a:cubicBezTo>
                  <a:cubicBezTo>
                    <a:pt x="20272" y="15182"/>
                    <a:pt x="20325" y="14820"/>
                    <a:pt x="19874" y="14354"/>
                  </a:cubicBezTo>
                  <a:cubicBezTo>
                    <a:pt x="19633" y="13750"/>
                    <a:pt x="19361" y="13319"/>
                    <a:pt x="19203" y="12629"/>
                  </a:cubicBezTo>
                  <a:cubicBezTo>
                    <a:pt x="19119" y="10576"/>
                    <a:pt x="19193" y="9092"/>
                    <a:pt x="18155" y="7884"/>
                  </a:cubicBezTo>
                  <a:cubicBezTo>
                    <a:pt x="17883" y="7229"/>
                    <a:pt x="17851" y="6815"/>
                    <a:pt x="17768" y="6004"/>
                  </a:cubicBezTo>
                  <a:cubicBezTo>
                    <a:pt x="17799" y="5107"/>
                    <a:pt x="17778" y="4192"/>
                    <a:pt x="17862" y="3312"/>
                  </a:cubicBezTo>
                  <a:cubicBezTo>
                    <a:pt x="17872" y="3157"/>
                    <a:pt x="18040" y="3157"/>
                    <a:pt x="18061" y="3002"/>
                  </a:cubicBezTo>
                  <a:cubicBezTo>
                    <a:pt x="18145" y="2329"/>
                    <a:pt x="18082" y="1622"/>
                    <a:pt x="18155" y="949"/>
                  </a:cubicBezTo>
                  <a:cubicBezTo>
                    <a:pt x="18187" y="673"/>
                    <a:pt x="18459" y="155"/>
                    <a:pt x="18637" y="155"/>
                  </a:cubicBezTo>
                </a:path>
              </a:pathLst>
            </a:custGeom>
            <a:ln w="19050">
              <a:solidFill>
                <a:srgbClr val="000000"/>
              </a:solidFill>
              <a:prstDash val="dash"/>
            </a:ln>
          </p:spPr>
          <p:txBody>
            <a:bodyPr lIns="45719" rIns="45719"/>
            <a:lstStyle/>
            <a:p>
              <a:pPr>
                <a:defRPr>
                  <a:latin typeface="Arial"/>
                  <a:ea typeface="Arial"/>
                  <a:cs typeface="Arial"/>
                  <a:sym typeface="Arial"/>
                </a:defRPr>
              </a:pPr>
              <a:endParaRPr/>
            </a:p>
          </p:txBody>
        </p:sp>
      </p:grpSp>
      <p:sp>
        <p:nvSpPr>
          <p:cNvPr id="658" name="Shape 658"/>
          <p:cNvSpPr/>
          <p:nvPr/>
        </p:nvSpPr>
        <p:spPr>
          <a:xfrm>
            <a:off x="5105400" y="1219200"/>
            <a:ext cx="1371600"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a:latin typeface="Arial"/>
                <a:ea typeface="Arial"/>
                <a:cs typeface="Arial"/>
                <a:sym typeface="Arial"/>
              </a:defRPr>
            </a:lvl1pPr>
          </a:lstStyle>
          <a:p>
            <a:r>
              <a:t>Eurasian Plate</a:t>
            </a:r>
          </a:p>
        </p:txBody>
      </p:sp>
      <p:sp>
        <p:nvSpPr>
          <p:cNvPr id="659" name="Shape 659"/>
          <p:cNvSpPr/>
          <p:nvPr/>
        </p:nvSpPr>
        <p:spPr>
          <a:xfrm rot="2492604">
            <a:off x="4355945" y="2195835"/>
            <a:ext cx="1371601" cy="313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a:latin typeface="Arial"/>
                <a:ea typeface="Arial"/>
                <a:cs typeface="Arial"/>
                <a:sym typeface="Arial"/>
              </a:defRPr>
            </a:lvl1pPr>
          </a:lstStyle>
          <a:p>
            <a:r>
              <a:t>African Plate</a:t>
            </a:r>
          </a:p>
        </p:txBody>
      </p:sp>
      <p:sp>
        <p:nvSpPr>
          <p:cNvPr id="660" name="Shape 66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p:nvPr/>
        </p:nvSpPr>
        <p:spPr>
          <a:xfrm>
            <a:off x="762000" y="152400"/>
            <a:ext cx="7391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65" name="Shape 665"/>
          <p:cNvSpPr/>
          <p:nvPr/>
        </p:nvSpPr>
        <p:spPr>
          <a:xfrm>
            <a:off x="152400" y="838199"/>
            <a:ext cx="8839200" cy="89681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t>5.   A team of scientists have been creating a model to show changes in the distance between a continent and island on either side of subducting plate over the period of several thousand years. The table below shows the distances.  In reviewing the data you realize one of the data points is missing.  </a:t>
            </a: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indent="-457200">
              <a:spcBef>
                <a:spcPts val="1200"/>
              </a:spcBef>
              <a:defRPr b="0">
                <a:latin typeface="Arial"/>
                <a:ea typeface="Arial"/>
                <a:cs typeface="Arial"/>
                <a:sym typeface="Arial"/>
              </a:defRPr>
            </a:pPr>
            <a:endParaRPr/>
          </a:p>
          <a:p>
            <a:pPr marL="457200" lvl="1" indent="0">
              <a:defRPr b="0">
                <a:latin typeface="Arial"/>
                <a:ea typeface="Arial"/>
                <a:cs typeface="Arial"/>
                <a:sym typeface="Arial"/>
              </a:defRPr>
            </a:pPr>
            <a:endParaRPr/>
          </a:p>
          <a:p>
            <a:pPr marL="457200" indent="-457200">
              <a:defRPr b="0">
                <a:latin typeface="Arial"/>
                <a:ea typeface="Arial"/>
                <a:cs typeface="Arial"/>
                <a:sym typeface="Arial"/>
              </a:defRPr>
            </a:pPr>
            <a:endParaRPr/>
          </a:p>
          <a:p>
            <a:pPr marL="457200" indent="-457200">
              <a:spcBef>
                <a:spcPts val="1200"/>
              </a:spcBef>
              <a:buSzPct val="100000"/>
              <a:buChar char="•"/>
              <a:defRPr b="0">
                <a:latin typeface="Arial"/>
                <a:ea typeface="Arial"/>
                <a:cs typeface="Arial"/>
                <a:sym typeface="Arial"/>
              </a:defRPr>
            </a:pPr>
            <a:endParaRPr/>
          </a:p>
          <a:p>
            <a:pPr marL="457200" indent="-457200">
              <a:spcBef>
                <a:spcPts val="1200"/>
              </a:spcBef>
              <a:buSzPct val="100000"/>
              <a:buChar char="•"/>
              <a:defRPr b="0">
                <a:latin typeface="Arial"/>
                <a:ea typeface="Arial"/>
                <a:cs typeface="Arial"/>
                <a:sym typeface="Arial"/>
              </a:defRPr>
            </a:pPr>
            <a:endParaRPr/>
          </a:p>
          <a:p>
            <a:pPr marL="457200" indent="-457200">
              <a:spcBef>
                <a:spcPts val="1200"/>
              </a:spcBef>
              <a:buSzPct val="100000"/>
              <a:buChar char="•"/>
              <a:defRPr b="0">
                <a:latin typeface="Arial"/>
                <a:ea typeface="Arial"/>
                <a:cs typeface="Arial"/>
                <a:sym typeface="Arial"/>
              </a:defRPr>
            </a:pPr>
            <a:endParaRPr/>
          </a:p>
          <a:p>
            <a:pPr marL="457200" indent="-457200">
              <a:spcBef>
                <a:spcPts val="1200"/>
              </a:spcBef>
              <a:buSzPct val="100000"/>
              <a:buChar char="•"/>
              <a:defRPr b="0">
                <a:latin typeface="Arial"/>
                <a:ea typeface="Arial"/>
                <a:cs typeface="Arial"/>
                <a:sym typeface="Arial"/>
              </a:defRPr>
            </a:pPr>
            <a:endParaRPr/>
          </a:p>
          <a:p>
            <a:pPr marL="457200" indent="-457200">
              <a:spcBef>
                <a:spcPts val="1200"/>
              </a:spcBef>
              <a:buSzPct val="100000"/>
              <a:buChar char="•"/>
              <a:defRPr b="0">
                <a:latin typeface="Arial"/>
                <a:ea typeface="Arial"/>
                <a:cs typeface="Arial"/>
                <a:sym typeface="Arial"/>
              </a:defRPr>
            </a:pPr>
            <a:endParaRPr/>
          </a:p>
          <a:p>
            <a:pPr marL="457200" indent="-457200">
              <a:spcBef>
                <a:spcPts val="1200"/>
              </a:spcBef>
              <a:buSzPct val="100000"/>
              <a:buChar char="•"/>
              <a:defRPr b="0">
                <a:latin typeface="Arial"/>
                <a:ea typeface="Arial"/>
                <a:cs typeface="Arial"/>
                <a:sym typeface="Arial"/>
              </a:defRPr>
            </a:pPr>
            <a:endParaRPr/>
          </a:p>
        </p:txBody>
      </p:sp>
      <p:graphicFrame>
        <p:nvGraphicFramePr>
          <p:cNvPr id="666" name="Table 666"/>
          <p:cNvGraphicFramePr/>
          <p:nvPr/>
        </p:nvGraphicFramePr>
        <p:xfrm>
          <a:off x="658671" y="3021669"/>
          <a:ext cx="2994898" cy="2788995"/>
        </p:xfrm>
        <a:graphic>
          <a:graphicData uri="http://schemas.openxmlformats.org/drawingml/2006/table">
            <a:tbl>
              <a:tblPr>
                <a:tableStyleId>{4C3C2611-4C71-4FC5-86AE-919BDF0F9419}</a:tableStyleId>
              </a:tblPr>
              <a:tblGrid>
                <a:gridCol w="786032"/>
                <a:gridCol w="2208866"/>
              </a:tblGrid>
              <a:tr h="904698">
                <a:tc>
                  <a:txBody>
                    <a:bodyPr/>
                    <a:lstStyle/>
                    <a:p>
                      <a:pPr algn="ctr">
                        <a:spcBef>
                          <a:spcPts val="400"/>
                        </a:spcBef>
                        <a:defRPr sz="1800"/>
                      </a:pPr>
                      <a:r>
                        <a:rPr b="1">
                          <a:latin typeface="Arial"/>
                          <a:ea typeface="Arial"/>
                          <a:cs typeface="Arial"/>
                          <a:sym typeface="Arial"/>
                        </a:rPr>
                        <a:t>Year</a:t>
                      </a:r>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a:spcBef>
                          <a:spcPts val="400"/>
                        </a:spcBef>
                        <a:defRPr sz="1800"/>
                      </a:pPr>
                      <a:r>
                        <a:rPr b="1">
                          <a:latin typeface="Arial"/>
                          <a:ea typeface="Arial"/>
                          <a:cs typeface="Arial"/>
                          <a:sym typeface="Arial"/>
                        </a:rPr>
                        <a:t>Distance between island and continent</a:t>
                      </a: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73288">
                <a:tc>
                  <a:txBody>
                    <a:bodyPr/>
                    <a:lstStyle/>
                    <a:p>
                      <a:pPr algn="ctr">
                        <a:spcBef>
                          <a:spcPts val="400"/>
                        </a:spcBef>
                        <a:defRPr sz="1800"/>
                      </a:pPr>
                      <a:r>
                        <a:rPr b="1">
                          <a:latin typeface="Arial"/>
                          <a:ea typeface="Arial"/>
                          <a:cs typeface="Arial"/>
                          <a:sym typeface="Arial"/>
                        </a:rPr>
                        <a:t>2016</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6000 km</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73288">
                <a:tc>
                  <a:txBody>
                    <a:bodyPr/>
                    <a:lstStyle/>
                    <a:p>
                      <a:pPr algn="ctr">
                        <a:spcBef>
                          <a:spcPts val="400"/>
                        </a:spcBef>
                        <a:defRPr sz="1800"/>
                      </a:pPr>
                      <a:r>
                        <a:rPr b="1">
                          <a:latin typeface="Arial"/>
                          <a:ea typeface="Arial"/>
                          <a:cs typeface="Arial"/>
                          <a:sym typeface="Arial"/>
                        </a:rPr>
                        <a:t>3008</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5090 km</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73288">
                <a:tc>
                  <a:txBody>
                    <a:bodyPr/>
                    <a:lstStyle/>
                    <a:p>
                      <a:pPr algn="ctr">
                        <a:spcBef>
                          <a:spcPts val="400"/>
                        </a:spcBef>
                        <a:defRPr sz="1800"/>
                      </a:pPr>
                      <a:r>
                        <a:rPr b="1">
                          <a:latin typeface="Arial"/>
                          <a:ea typeface="Arial"/>
                          <a:cs typeface="Arial"/>
                          <a:sym typeface="Arial"/>
                        </a:rPr>
                        <a:t>4008</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600"/>
                        </a:spcBef>
                        <a:defRPr sz="1800" b="1">
                          <a:latin typeface="Arial"/>
                          <a:ea typeface="Arial"/>
                          <a:cs typeface="Arial"/>
                          <a:sym typeface="Arial"/>
                        </a:defRPr>
                      </a:pPr>
                      <a:endParaRP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73288">
                <a:tc>
                  <a:txBody>
                    <a:bodyPr/>
                    <a:lstStyle/>
                    <a:p>
                      <a:pPr algn="ctr">
                        <a:spcBef>
                          <a:spcPts val="400"/>
                        </a:spcBef>
                        <a:defRPr sz="1800"/>
                      </a:pPr>
                      <a:r>
                        <a:rPr b="1">
                          <a:latin typeface="Arial"/>
                          <a:ea typeface="Arial"/>
                          <a:cs typeface="Arial"/>
                          <a:sym typeface="Arial"/>
                        </a:rPr>
                        <a:t>5008</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5070 km</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81443">
                <a:tc>
                  <a:txBody>
                    <a:bodyPr/>
                    <a:lstStyle/>
                    <a:p>
                      <a:pPr algn="ctr">
                        <a:spcBef>
                          <a:spcPts val="400"/>
                        </a:spcBef>
                        <a:defRPr sz="1800"/>
                      </a:pPr>
                      <a:r>
                        <a:rPr b="1">
                          <a:latin typeface="Arial"/>
                          <a:ea typeface="Arial"/>
                          <a:cs typeface="Arial"/>
                          <a:sym typeface="Arial"/>
                        </a:rPr>
                        <a:t>6008</a:t>
                      </a: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1800"/>
                      </a:pPr>
                      <a:r>
                        <a:rPr b="1">
                          <a:latin typeface="Arial"/>
                          <a:ea typeface="Arial"/>
                          <a:cs typeface="Arial"/>
                          <a:sym typeface="Arial"/>
                        </a:rPr>
                        <a:t>5060km</a:t>
                      </a:r>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667" name="Shape 66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668" name="Shape 668"/>
          <p:cNvSpPr/>
          <p:nvPr/>
        </p:nvSpPr>
        <p:spPr>
          <a:xfrm>
            <a:off x="3961133" y="3271202"/>
            <a:ext cx="4670860" cy="24006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rPr dirty="0"/>
              <a:t>	Which is the most likely distance the two tectonic plates will move between 3008 and 4008?</a:t>
            </a:r>
          </a:p>
          <a:p>
            <a:pPr marL="457200" indent="-457200">
              <a:spcBef>
                <a:spcPts val="1200"/>
              </a:spcBef>
              <a:defRPr b="0">
                <a:latin typeface="Arial"/>
                <a:ea typeface="Arial"/>
                <a:cs typeface="Arial"/>
                <a:sym typeface="Arial"/>
              </a:defRPr>
            </a:pPr>
            <a:r>
              <a:rPr dirty="0"/>
              <a:t>		A. </a:t>
            </a:r>
            <a:r>
              <a:rPr lang="en-US" dirty="0" smtClean="0"/>
              <a:t>1</a:t>
            </a:r>
            <a:r>
              <a:rPr dirty="0" smtClean="0"/>
              <a:t>0 </a:t>
            </a:r>
            <a:r>
              <a:rPr dirty="0"/>
              <a:t>km</a:t>
            </a:r>
            <a:br>
              <a:rPr dirty="0"/>
            </a:br>
            <a:r>
              <a:rPr dirty="0"/>
              <a:t>	B. </a:t>
            </a:r>
            <a:r>
              <a:rPr lang="en-US" dirty="0" smtClean="0"/>
              <a:t>2</a:t>
            </a:r>
            <a:r>
              <a:rPr dirty="0" smtClean="0"/>
              <a:t>0 </a:t>
            </a:r>
            <a:r>
              <a:rPr dirty="0"/>
              <a:t>km</a:t>
            </a:r>
            <a:br>
              <a:rPr dirty="0"/>
            </a:br>
            <a:r>
              <a:rPr dirty="0"/>
              <a:t>	C. </a:t>
            </a:r>
            <a:r>
              <a:rPr lang="en-US" dirty="0" smtClean="0"/>
              <a:t>3</a:t>
            </a:r>
            <a:r>
              <a:rPr dirty="0" smtClean="0"/>
              <a:t>0 </a:t>
            </a:r>
            <a:r>
              <a:rPr dirty="0"/>
              <a:t>km</a:t>
            </a:r>
            <a:br>
              <a:rPr dirty="0"/>
            </a:br>
            <a:r>
              <a:rPr dirty="0"/>
              <a:t>	D. 60 km</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2334802" y="228600"/>
            <a:ext cx="4302303"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r>
              <a:rPr dirty="0"/>
              <a:t>Surface of the Earth</a:t>
            </a:r>
          </a:p>
        </p:txBody>
      </p:sp>
      <p:sp>
        <p:nvSpPr>
          <p:cNvPr id="149" name="Shape 149"/>
          <p:cNvSpPr/>
          <p:nvPr/>
        </p:nvSpPr>
        <p:spPr>
          <a:xfrm rot="5400000">
            <a:off x="5347035" y="3939885"/>
            <a:ext cx="6400801"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b="0">
                <a:latin typeface="Arial"/>
                <a:ea typeface="Arial"/>
                <a:cs typeface="Arial"/>
                <a:sym typeface="Arial"/>
              </a:defRPr>
            </a:pPr>
            <a:r>
              <a:t/>
            </a:r>
            <a:br/>
            <a:r>
              <a:t/>
            </a:r>
            <a:br/>
            <a:endParaRPr/>
          </a:p>
        </p:txBody>
      </p:sp>
      <p:sp>
        <p:nvSpPr>
          <p:cNvPr id="151" name="Shape 151"/>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6" name="TextBox 5"/>
          <p:cNvSpPr txBox="1"/>
          <p:nvPr/>
        </p:nvSpPr>
        <p:spPr>
          <a:xfrm>
            <a:off x="3554859" y="5691883"/>
            <a:ext cx="227401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t>50</a:t>
            </a:r>
            <a:r>
              <a:rPr kumimoji="0" lang="en-US" sz="2000" b="1" i="0" u="none" strike="noStrike" cap="none" spc="0" normalizeH="0" baseline="0" dirty="0" smtClean="0">
                <a:ln>
                  <a:noFill/>
                </a:ln>
                <a:solidFill>
                  <a:srgbClr val="000000"/>
                </a:solidFill>
                <a:effectLst/>
                <a:uFillTx/>
                <a:latin typeface="+mn-lt"/>
                <a:ea typeface="+mn-ea"/>
                <a:cs typeface="+mn-cs"/>
                <a:sym typeface="Calibri"/>
              </a:rPr>
              <a:t> Million Years Ago</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grpSp>
        <p:nvGrpSpPr>
          <p:cNvPr id="2" name="Group 1"/>
          <p:cNvGrpSpPr/>
          <p:nvPr/>
        </p:nvGrpSpPr>
        <p:grpSpPr>
          <a:xfrm>
            <a:off x="424665" y="1362081"/>
            <a:ext cx="8351374" cy="4175687"/>
            <a:chOff x="424665" y="1362081"/>
            <a:chExt cx="8351374" cy="4175687"/>
          </a:xfrm>
        </p:grpSpPr>
        <p:pic>
          <p:nvPicPr>
            <p:cNvPr id="150" name="imag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65" y="1362081"/>
              <a:ext cx="8351374" cy="4175687"/>
            </a:xfrm>
            <a:prstGeom prst="rect">
              <a:avLst/>
            </a:prstGeom>
            <a:ln w="12700">
              <a:miter lim="400000"/>
            </a:ln>
          </p:spPr>
        </p:pic>
        <p:sp>
          <p:nvSpPr>
            <p:cNvPr id="7" name="TextBox 6"/>
            <p:cNvSpPr txBox="1"/>
            <p:nvPr/>
          </p:nvSpPr>
          <p:spPr>
            <a:xfrm>
              <a:off x="2785218" y="1665937"/>
              <a:ext cx="97398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chemeClr val="tx1"/>
                  </a:solidFill>
                  <a:effectLst/>
                  <a:uFillTx/>
                  <a:latin typeface="+mn-lt"/>
                  <a:ea typeface="+mn-ea"/>
                  <a:cs typeface="+mn-cs"/>
                  <a:sym typeface="Calibri"/>
                </a:rPr>
                <a:t>North</a:t>
              </a:r>
              <a:endParaRPr kumimoji="0" lang="en-US" sz="2000" b="1" i="0" u="none" strike="noStrike" cap="none" spc="0" normalizeH="0" dirty="0" smtClean="0">
                <a:ln>
                  <a:noFill/>
                </a:ln>
                <a:solidFill>
                  <a:schemeClr val="tx1"/>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dirty="0" smtClean="0">
                  <a:ln>
                    <a:noFill/>
                  </a:ln>
                  <a:solidFill>
                    <a:schemeClr val="tx1"/>
                  </a:solidFill>
                  <a:effectLst/>
                  <a:uFillTx/>
                  <a:latin typeface="+mn-lt"/>
                  <a:ea typeface="+mn-ea"/>
                  <a:cs typeface="+mn-cs"/>
                  <a:sym typeface="Calibri"/>
                </a:rPr>
                <a:t>America</a:t>
              </a:r>
              <a:endParaRPr kumimoji="0" lang="en-US" sz="2000" b="1" i="0" u="none" strike="noStrike" cap="none" spc="0" normalizeH="0" baseline="0" dirty="0">
                <a:ln>
                  <a:noFill/>
                </a:ln>
                <a:solidFill>
                  <a:schemeClr val="tx1"/>
                </a:solidFill>
                <a:effectLst/>
                <a:uFillTx/>
                <a:latin typeface="+mn-lt"/>
                <a:ea typeface="+mn-ea"/>
                <a:cs typeface="+mn-cs"/>
                <a:sym typeface="Calibri"/>
              </a:endParaRPr>
            </a:p>
          </p:txBody>
        </p:sp>
        <p:sp>
          <p:nvSpPr>
            <p:cNvPr id="9" name="TextBox 8"/>
            <p:cNvSpPr txBox="1"/>
            <p:nvPr/>
          </p:nvSpPr>
          <p:spPr>
            <a:xfrm>
              <a:off x="3067867" y="3449924"/>
              <a:ext cx="97398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chemeClr val="tx1"/>
                  </a:solidFill>
                  <a:effectLst/>
                  <a:uFillTx/>
                  <a:latin typeface="+mn-lt"/>
                  <a:ea typeface="+mn-ea"/>
                  <a:cs typeface="+mn-cs"/>
                  <a:sym typeface="Calibri"/>
                </a:rPr>
                <a:t>South</a:t>
              </a:r>
              <a:r>
                <a:rPr kumimoji="0" lang="en-US" sz="2000" b="1" i="0" u="none" strike="noStrike" cap="none" spc="0" normalizeH="0" dirty="0" smtClean="0">
                  <a:ln>
                    <a:noFill/>
                  </a:ln>
                  <a:solidFill>
                    <a:schemeClr val="tx1"/>
                  </a:solidFill>
                  <a:effectLst/>
                  <a:uFillTx/>
                  <a:latin typeface="+mn-lt"/>
                  <a:ea typeface="+mn-ea"/>
                  <a:cs typeface="+mn-cs"/>
                  <a:sym typeface="Calibri"/>
                </a:rPr>
                <a:t> </a:t>
              </a:r>
            </a:p>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dirty="0" smtClean="0">
                  <a:ln>
                    <a:noFill/>
                  </a:ln>
                  <a:solidFill>
                    <a:schemeClr val="tx1"/>
                  </a:solidFill>
                  <a:effectLst/>
                  <a:uFillTx/>
                  <a:latin typeface="+mn-lt"/>
                  <a:ea typeface="+mn-ea"/>
                  <a:cs typeface="+mn-cs"/>
                  <a:sym typeface="Calibri"/>
                </a:rPr>
                <a:t>America</a:t>
              </a:r>
              <a:endParaRPr kumimoji="0" lang="en-US" sz="2000" b="1" i="0" u="none" strike="noStrike" cap="none" spc="0" normalizeH="0" baseline="0" dirty="0">
                <a:ln>
                  <a:noFill/>
                </a:ln>
                <a:solidFill>
                  <a:schemeClr val="tx1"/>
                </a:solidFill>
                <a:effectLst/>
                <a:uFillTx/>
                <a:latin typeface="+mn-lt"/>
                <a:ea typeface="+mn-ea"/>
                <a:cs typeface="+mn-cs"/>
                <a:sym typeface="Calibri"/>
              </a:endParaRPr>
            </a:p>
          </p:txBody>
        </p:sp>
        <p:sp>
          <p:nvSpPr>
            <p:cNvPr id="10" name="TextBox 9"/>
            <p:cNvSpPr txBox="1"/>
            <p:nvPr/>
          </p:nvSpPr>
          <p:spPr>
            <a:xfrm>
              <a:off x="6172536" y="4633645"/>
              <a:ext cx="104611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Australia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2" name="TextBox 11"/>
            <p:cNvSpPr txBox="1"/>
            <p:nvPr/>
          </p:nvSpPr>
          <p:spPr>
            <a:xfrm>
              <a:off x="4691868" y="3234430"/>
              <a:ext cx="7175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Africa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3" name="TextBox 12"/>
            <p:cNvSpPr txBox="1"/>
            <p:nvPr/>
          </p:nvSpPr>
          <p:spPr>
            <a:xfrm>
              <a:off x="5953236" y="3234430"/>
              <a:ext cx="52353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India</a:t>
              </a:r>
              <a:endParaRPr kumimoji="0" lang="en-US" sz="1600" b="1" i="1" u="none" strike="noStrike" cap="none" spc="0" normalizeH="0" baseline="0" dirty="0">
                <a:ln>
                  <a:noFill/>
                </a:ln>
                <a:solidFill>
                  <a:srgbClr val="000000"/>
                </a:solidFill>
                <a:effectLst/>
                <a:uFillTx/>
                <a:sym typeface="Calibri"/>
              </a:endParaRPr>
            </a:p>
          </p:txBody>
        </p:sp>
        <p:sp>
          <p:nvSpPr>
            <p:cNvPr id="14" name="TextBox 13"/>
            <p:cNvSpPr txBox="1"/>
            <p:nvPr/>
          </p:nvSpPr>
          <p:spPr>
            <a:xfrm>
              <a:off x="6085198" y="1973713"/>
              <a:ext cx="5395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Asia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p:cNvSpPr txBox="1"/>
            <p:nvPr/>
          </p:nvSpPr>
          <p:spPr>
            <a:xfrm>
              <a:off x="4365648" y="5137660"/>
              <a:ext cx="118397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mn-lt"/>
                  <a:ea typeface="+mn-ea"/>
                  <a:cs typeface="+mn-cs"/>
                  <a:sym typeface="Calibri"/>
                </a:rPr>
                <a:t>Antarctica</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6" name="TextBox 15"/>
            <p:cNvSpPr txBox="1"/>
            <p:nvPr/>
          </p:nvSpPr>
          <p:spPr>
            <a:xfrm>
              <a:off x="4724399" y="1714399"/>
              <a:ext cx="69185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Europe</a:t>
              </a:r>
              <a:endParaRPr kumimoji="0" lang="en-US" sz="1600" b="1" i="1" u="none" strike="noStrike" cap="none" spc="0" normalizeH="0" baseline="0" dirty="0">
                <a:ln>
                  <a:noFill/>
                </a:ln>
                <a:solidFill>
                  <a:srgbClr val="000000"/>
                </a:solidFill>
                <a:effectLst/>
                <a:uFillTx/>
                <a:sym typeface="Calibri"/>
              </a:endParaRPr>
            </a:p>
          </p:txBody>
        </p:sp>
      </p:grpSp>
      <p:sp>
        <p:nvSpPr>
          <p:cNvPr id="18" name="TextBox 17"/>
          <p:cNvSpPr txBox="1"/>
          <p:nvPr/>
        </p:nvSpPr>
        <p:spPr>
          <a:xfrm>
            <a:off x="5203697" y="2845846"/>
            <a:ext cx="66620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i="1" dirty="0" smtClean="0"/>
              <a:t>Arabia</a:t>
            </a:r>
            <a:endParaRPr kumimoji="0" lang="en-US" sz="1600" b="1" i="1" u="none" strike="noStrike" cap="none" spc="0" normalizeH="0" baseline="0" dirty="0">
              <a:ln>
                <a:noFill/>
              </a:ln>
              <a:solidFill>
                <a:srgbClr val="000000"/>
              </a:solidFill>
              <a:effectLst/>
              <a:uFillTx/>
              <a:sym typeface="Calibri"/>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p:nvPr/>
        </p:nvSpPr>
        <p:spPr>
          <a:xfrm>
            <a:off x="609600" y="2286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73" name="Shape 673"/>
          <p:cNvSpPr/>
          <p:nvPr/>
        </p:nvSpPr>
        <p:spPr>
          <a:xfrm>
            <a:off x="457200" y="1066800"/>
            <a:ext cx="8077200" cy="50167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rPr dirty="0"/>
              <a:t>6. 	What happens to the size of an ocean between two continents if the ocean is part of a convergent boundary</a:t>
            </a:r>
            <a:r>
              <a:rPr dirty="0" smtClean="0"/>
              <a:t>?</a:t>
            </a:r>
            <a:endParaRPr lang="en-US" dirty="0" smtClean="0"/>
          </a:p>
          <a:p>
            <a:pPr marL="457200" indent="-457200">
              <a:spcBef>
                <a:spcPts val="1200"/>
              </a:spcBef>
              <a:defRPr b="0">
                <a:latin typeface="Arial"/>
                <a:ea typeface="Arial"/>
                <a:cs typeface="Arial"/>
                <a:sym typeface="Arial"/>
              </a:defRPr>
            </a:pPr>
            <a:endParaRPr dirty="0"/>
          </a:p>
          <a:p>
            <a:pPr marL="914400" lvl="1" indent="-457200">
              <a:buSzPct val="100000"/>
              <a:buAutoNum type="alphaUcPeriod"/>
              <a:defRPr b="0">
                <a:latin typeface="Arial"/>
                <a:ea typeface="Arial"/>
                <a:cs typeface="Arial"/>
                <a:sym typeface="Arial"/>
              </a:defRPr>
            </a:pPr>
            <a:r>
              <a:rPr dirty="0"/>
              <a:t>The ocean will remain the same </a:t>
            </a:r>
            <a:r>
              <a:rPr dirty="0" smtClean="0"/>
              <a:t>size</a:t>
            </a:r>
            <a:r>
              <a:rPr lang="en-US" dirty="0" smtClean="0"/>
              <a:t>.</a:t>
            </a:r>
            <a:endParaRPr dirty="0"/>
          </a:p>
          <a:p>
            <a:pPr marL="914400" lvl="1" indent="-457200">
              <a:buSzPct val="100000"/>
              <a:buAutoNum type="alphaUcPeriod"/>
              <a:defRPr b="0">
                <a:latin typeface="Arial"/>
                <a:ea typeface="Arial"/>
                <a:cs typeface="Arial"/>
                <a:sym typeface="Arial"/>
              </a:defRPr>
            </a:pPr>
            <a:r>
              <a:rPr dirty="0"/>
              <a:t>The ocean will become </a:t>
            </a:r>
            <a:r>
              <a:rPr dirty="0" smtClean="0"/>
              <a:t>larger</a:t>
            </a:r>
            <a:r>
              <a:rPr lang="en-US" dirty="0" smtClean="0"/>
              <a:t>.</a:t>
            </a:r>
            <a:endParaRPr dirty="0"/>
          </a:p>
          <a:p>
            <a:pPr marL="914400" lvl="1" indent="-457200">
              <a:buSzPct val="100000"/>
              <a:buAutoNum type="alphaUcPeriod"/>
              <a:defRPr b="0">
                <a:latin typeface="Arial"/>
                <a:ea typeface="Arial"/>
                <a:cs typeface="Arial"/>
                <a:sym typeface="Arial"/>
              </a:defRPr>
            </a:pPr>
            <a:r>
              <a:rPr dirty="0"/>
              <a:t>The ocean will become </a:t>
            </a:r>
            <a:r>
              <a:rPr dirty="0" smtClean="0"/>
              <a:t>smaller</a:t>
            </a:r>
            <a:r>
              <a:rPr lang="en-US" dirty="0" smtClean="0"/>
              <a:t>.</a:t>
            </a:r>
            <a:endParaRPr dirty="0"/>
          </a:p>
          <a:p>
            <a:pPr marL="914400" lvl="1" indent="-457200">
              <a:buSzPct val="100000"/>
              <a:buAutoNum type="alphaUcPeriod"/>
              <a:defRPr b="0">
                <a:latin typeface="Arial"/>
                <a:ea typeface="Arial"/>
                <a:cs typeface="Arial"/>
                <a:sym typeface="Arial"/>
              </a:defRPr>
            </a:pPr>
            <a:r>
              <a:rPr dirty="0"/>
              <a:t>The ocean will become </a:t>
            </a:r>
            <a:r>
              <a:rPr lang="en-US" dirty="0" smtClean="0"/>
              <a:t>deeper.</a:t>
            </a:r>
            <a:endParaRPr dirty="0"/>
          </a:p>
          <a:p>
            <a:pPr marL="457200" lvl="1" indent="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r>
              <a:rPr dirty="0"/>
              <a:t>7. 	The source of magma at convergent boundaries comes </a:t>
            </a:r>
            <a:r>
              <a:rPr dirty="0" smtClean="0"/>
              <a:t>from</a:t>
            </a:r>
            <a:endParaRPr lang="en-US" dirty="0" smtClean="0"/>
          </a:p>
          <a:p>
            <a:pPr marL="457200" indent="-457200">
              <a:spcBef>
                <a:spcPts val="1200"/>
              </a:spcBef>
              <a:defRPr b="0">
                <a:latin typeface="Arial"/>
                <a:ea typeface="Arial"/>
                <a:cs typeface="Arial"/>
                <a:sym typeface="Arial"/>
              </a:defRPr>
            </a:pPr>
            <a:endParaRPr dirty="0"/>
          </a:p>
          <a:p>
            <a:pPr marL="457200" indent="-457200">
              <a:defRPr b="0">
                <a:latin typeface="Arial"/>
                <a:ea typeface="Arial"/>
                <a:cs typeface="Arial"/>
                <a:sym typeface="Arial"/>
              </a:defRPr>
            </a:pPr>
            <a:r>
              <a:rPr dirty="0"/>
              <a:t>	A. </a:t>
            </a:r>
            <a:r>
              <a:rPr lang="en-US" dirty="0" smtClean="0"/>
              <a:t>C</a:t>
            </a:r>
            <a:r>
              <a:rPr dirty="0" smtClean="0"/>
              <a:t>onvection </a:t>
            </a:r>
            <a:r>
              <a:rPr dirty="0"/>
              <a:t>currents in the </a:t>
            </a:r>
            <a:r>
              <a:rPr dirty="0" smtClean="0"/>
              <a:t>mantle</a:t>
            </a:r>
            <a:endParaRPr dirty="0"/>
          </a:p>
          <a:p>
            <a:pPr marL="457200" indent="-457200">
              <a:defRPr b="0">
                <a:latin typeface="Arial"/>
                <a:ea typeface="Arial"/>
                <a:cs typeface="Arial"/>
                <a:sym typeface="Arial"/>
              </a:defRPr>
            </a:pPr>
            <a:r>
              <a:rPr dirty="0"/>
              <a:t>	B. </a:t>
            </a:r>
            <a:r>
              <a:rPr lang="en-US" dirty="0" smtClean="0"/>
              <a:t>M</a:t>
            </a:r>
            <a:r>
              <a:rPr dirty="0" smtClean="0"/>
              <a:t>elting </a:t>
            </a:r>
            <a:r>
              <a:rPr dirty="0"/>
              <a:t>oceanic </a:t>
            </a:r>
            <a:r>
              <a:rPr dirty="0" smtClean="0"/>
              <a:t>crust</a:t>
            </a:r>
            <a:endParaRPr dirty="0"/>
          </a:p>
          <a:p>
            <a:pPr marL="457200" indent="-457200">
              <a:defRPr b="0">
                <a:latin typeface="Arial"/>
                <a:ea typeface="Arial"/>
                <a:cs typeface="Arial"/>
                <a:sym typeface="Arial"/>
              </a:defRPr>
            </a:pPr>
            <a:r>
              <a:rPr dirty="0"/>
              <a:t>	C. </a:t>
            </a:r>
            <a:r>
              <a:rPr lang="en-US" dirty="0" smtClean="0"/>
              <a:t>T</a:t>
            </a:r>
            <a:r>
              <a:rPr dirty="0" smtClean="0"/>
              <a:t>he </a:t>
            </a:r>
            <a:r>
              <a:rPr dirty="0"/>
              <a:t>Earth’s </a:t>
            </a:r>
            <a:r>
              <a:rPr dirty="0" smtClean="0"/>
              <a:t>core</a:t>
            </a:r>
            <a:endParaRPr dirty="0"/>
          </a:p>
          <a:p>
            <a:pPr marL="457200" indent="-457200">
              <a:defRPr b="0">
                <a:latin typeface="Arial"/>
                <a:ea typeface="Arial"/>
                <a:cs typeface="Arial"/>
                <a:sym typeface="Arial"/>
              </a:defRPr>
            </a:pPr>
            <a:r>
              <a:rPr dirty="0"/>
              <a:t>	D. </a:t>
            </a:r>
            <a:r>
              <a:rPr lang="en-US" dirty="0"/>
              <a:t>V</a:t>
            </a:r>
            <a:r>
              <a:rPr dirty="0" smtClean="0"/>
              <a:t>olcanoes</a:t>
            </a:r>
            <a:endParaRPr dirty="0"/>
          </a:p>
        </p:txBody>
      </p:sp>
      <p:sp>
        <p:nvSpPr>
          <p:cNvPr id="674" name="Shape 674"/>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p:nvPr/>
        </p:nvSpPr>
        <p:spPr>
          <a:xfrm>
            <a:off x="533400" y="228600"/>
            <a:ext cx="7162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79" name="Shape 679"/>
          <p:cNvSpPr/>
          <p:nvPr/>
        </p:nvSpPr>
        <p:spPr>
          <a:xfrm>
            <a:off x="152400" y="914399"/>
            <a:ext cx="8839200" cy="5709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rPr dirty="0"/>
              <a:t> 8. The table below shows the density of different types of lithosphere, and which plate was subducted at different tectonic boundaries.  What conclusions can you draw from the information in the table?</a:t>
            </a:r>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457200" indent="-457200">
              <a:spcBef>
                <a:spcPts val="1200"/>
              </a:spcBef>
              <a:defRPr b="0">
                <a:latin typeface="Arial"/>
                <a:ea typeface="Arial"/>
                <a:cs typeface="Arial"/>
                <a:sym typeface="Arial"/>
              </a:defRPr>
            </a:pPr>
            <a:endParaRPr dirty="0"/>
          </a:p>
          <a:p>
            <a:pPr marL="914400" lvl="1" indent="-457200">
              <a:lnSpc>
                <a:spcPct val="85000"/>
              </a:lnSpc>
              <a:spcBef>
                <a:spcPts val="1200"/>
              </a:spcBef>
              <a:buSzPct val="100000"/>
              <a:buAutoNum type="alphaUcPeriod"/>
              <a:defRPr b="0">
                <a:latin typeface="Arial"/>
                <a:ea typeface="Arial"/>
                <a:cs typeface="Arial"/>
                <a:sym typeface="Arial"/>
              </a:defRPr>
            </a:pPr>
            <a:r>
              <a:rPr dirty="0"/>
              <a:t>The more dense lithosphere is always subducted below the less dense lithosphere. </a:t>
            </a:r>
          </a:p>
          <a:p>
            <a:pPr marL="914400" lvl="1" indent="-457200">
              <a:lnSpc>
                <a:spcPct val="85000"/>
              </a:lnSpc>
              <a:spcBef>
                <a:spcPts val="1200"/>
              </a:spcBef>
              <a:buSzPct val="100000"/>
              <a:buAutoNum type="alphaUcPeriod"/>
              <a:defRPr b="0">
                <a:latin typeface="Arial"/>
                <a:ea typeface="Arial"/>
                <a:cs typeface="Arial"/>
                <a:sym typeface="Arial"/>
              </a:defRPr>
            </a:pPr>
            <a:r>
              <a:rPr dirty="0" smtClean="0"/>
              <a:t>The </a:t>
            </a:r>
            <a:r>
              <a:rPr dirty="0"/>
              <a:t>density of oceanic and continental lithosphere is the same.</a:t>
            </a:r>
          </a:p>
          <a:p>
            <a:pPr marL="914400" lvl="1" indent="-457200">
              <a:lnSpc>
                <a:spcPct val="85000"/>
              </a:lnSpc>
              <a:spcBef>
                <a:spcPts val="1200"/>
              </a:spcBef>
              <a:buSzPct val="100000"/>
              <a:buAutoNum type="alphaUcPeriod"/>
              <a:defRPr b="0">
                <a:latin typeface="Arial"/>
                <a:ea typeface="Arial"/>
                <a:cs typeface="Arial"/>
                <a:sym typeface="Arial"/>
              </a:defRPr>
            </a:pPr>
            <a:r>
              <a:rPr dirty="0" smtClean="0"/>
              <a:t>Continental </a:t>
            </a:r>
            <a:r>
              <a:rPr dirty="0"/>
              <a:t>lithosphere is more dense than oceanic lithosphere. </a:t>
            </a:r>
            <a:endParaRPr lang="en-US" dirty="0" smtClean="0"/>
          </a:p>
          <a:p>
            <a:pPr marL="914400" lvl="1" indent="-457200">
              <a:lnSpc>
                <a:spcPct val="85000"/>
              </a:lnSpc>
              <a:spcBef>
                <a:spcPts val="1200"/>
              </a:spcBef>
              <a:buSzPct val="100000"/>
              <a:buFontTx/>
              <a:buAutoNum type="alphaUcPeriod"/>
              <a:defRPr b="0">
                <a:latin typeface="Arial"/>
                <a:ea typeface="Arial"/>
                <a:cs typeface="Arial"/>
                <a:sym typeface="Arial"/>
              </a:defRPr>
            </a:pPr>
            <a:r>
              <a:rPr lang="en-US" dirty="0"/>
              <a:t>Density is not related to plate subduction</a:t>
            </a:r>
            <a:r>
              <a:rPr lang="en-US" dirty="0" smtClean="0"/>
              <a:t>.</a:t>
            </a:r>
            <a:endParaRPr lang="en-US" dirty="0"/>
          </a:p>
        </p:txBody>
      </p:sp>
      <p:graphicFrame>
        <p:nvGraphicFramePr>
          <p:cNvPr id="680" name="Table 680"/>
          <p:cNvGraphicFramePr/>
          <p:nvPr>
            <p:extLst>
              <p:ext uri="{D42A27DB-BD31-4B8C-83A1-F6EECF244321}">
                <p14:modId xmlns:p14="http://schemas.microsoft.com/office/powerpoint/2010/main" val="655278853"/>
              </p:ext>
            </p:extLst>
          </p:nvPr>
        </p:nvGraphicFramePr>
        <p:xfrm>
          <a:off x="685800" y="2085975"/>
          <a:ext cx="7848600" cy="2332038"/>
        </p:xfrm>
        <a:graphic>
          <a:graphicData uri="http://schemas.openxmlformats.org/drawingml/2006/table">
            <a:tbl>
              <a:tblPr>
                <a:tableStyleId>{4C3C2611-4C71-4FC5-86AE-919BDF0F9419}</a:tableStyleId>
              </a:tblPr>
              <a:tblGrid>
                <a:gridCol w="981075"/>
                <a:gridCol w="2747963"/>
                <a:gridCol w="1147762"/>
                <a:gridCol w="2971800"/>
              </a:tblGrid>
              <a:tr h="694963">
                <a:tc>
                  <a:txBody>
                    <a:bodyPr/>
                    <a:lstStyle/>
                    <a:p>
                      <a:pPr algn="l">
                        <a:spcBef>
                          <a:spcPts val="400"/>
                        </a:spcBef>
                        <a:defRPr sz="1800"/>
                      </a:pPr>
                      <a:r>
                        <a:rPr b="1" dirty="0">
                          <a:latin typeface="Arial"/>
                          <a:ea typeface="Arial"/>
                          <a:cs typeface="Arial"/>
                          <a:sym typeface="Arial"/>
                        </a:rPr>
                        <a:t>Plate</a:t>
                      </a:r>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Lithosphere type</a:t>
                      </a:r>
                    </a:p>
                  </a:txBody>
                  <a:tcPr marL="45720" marR="4572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400"/>
                        </a:spcBef>
                        <a:defRPr sz="1800" b="1">
                          <a:latin typeface="Arial"/>
                          <a:ea typeface="Arial"/>
                          <a:cs typeface="Arial"/>
                          <a:sym typeface="Arial"/>
                        </a:defRPr>
                      </a:pPr>
                      <a:r>
                        <a:t>Density</a:t>
                      </a:r>
                    </a:p>
                    <a:p>
                      <a:pPr algn="l">
                        <a:spcBef>
                          <a:spcPts val="400"/>
                        </a:spcBef>
                        <a:defRPr sz="1800" b="1">
                          <a:latin typeface="Arial"/>
                          <a:ea typeface="Arial"/>
                          <a:cs typeface="Arial"/>
                          <a:sym typeface="Arial"/>
                        </a:defRPr>
                      </a:pPr>
                      <a:r>
                        <a:t>(kg/m</a:t>
                      </a:r>
                      <a:r>
                        <a:rPr baseline="30000"/>
                        <a:t>-3</a:t>
                      </a:r>
                      <a:r>
                        <a:t>)</a:t>
                      </a:r>
                    </a:p>
                  </a:txBody>
                  <a:tcPr marL="45720" marR="4572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Subduction</a:t>
                      </a: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65770">
                <a:tc>
                  <a:txBody>
                    <a:bodyPr/>
                    <a:lstStyle/>
                    <a:p>
                      <a:pPr algn="l">
                        <a:spcBef>
                          <a:spcPts val="400"/>
                        </a:spcBef>
                        <a:defRPr sz="1800"/>
                      </a:pPr>
                      <a:r>
                        <a:rPr b="1">
                          <a:latin typeface="Arial"/>
                          <a:ea typeface="Arial"/>
                          <a:cs typeface="Arial"/>
                          <a:sym typeface="Arial"/>
                        </a:rPr>
                        <a:t>A</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Oceanic</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40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rowSpan="2">
                  <a:txBody>
                    <a:bodyPr/>
                    <a:lstStyle/>
                    <a:p>
                      <a:pPr algn="l">
                        <a:spcBef>
                          <a:spcPts val="400"/>
                        </a:spcBef>
                        <a:defRPr sz="1800"/>
                      </a:pPr>
                      <a:r>
                        <a:rPr b="1" dirty="0">
                          <a:latin typeface="Arial"/>
                          <a:ea typeface="Arial"/>
                          <a:cs typeface="Arial"/>
                          <a:sym typeface="Arial"/>
                        </a:rPr>
                        <a:t>Plate A subducted below Plate B</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39765">
                <a:tc>
                  <a:txBody>
                    <a:bodyPr/>
                    <a:lstStyle/>
                    <a:p>
                      <a:pPr algn="l">
                        <a:spcBef>
                          <a:spcPts val="400"/>
                        </a:spcBef>
                        <a:defRPr sz="1800"/>
                      </a:pPr>
                      <a:r>
                        <a:rPr b="1" dirty="0">
                          <a:latin typeface="Arial"/>
                          <a:ea typeface="Arial"/>
                          <a:cs typeface="Arial"/>
                          <a:sym typeface="Arial"/>
                        </a:rPr>
                        <a:t>B</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Continental</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30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vMerge="1">
                  <a:txBody>
                    <a:bodyPr/>
                    <a:lstStyle/>
                    <a:p>
                      <a:endParaRPr lang="en-US"/>
                    </a:p>
                  </a:txBody>
                  <a:tcPr/>
                </a:tc>
              </a:tr>
              <a:tr h="365770">
                <a:tc>
                  <a:txBody>
                    <a:bodyPr/>
                    <a:lstStyle/>
                    <a:p>
                      <a:pPr algn="l">
                        <a:spcBef>
                          <a:spcPts val="400"/>
                        </a:spcBef>
                        <a:defRPr sz="1800"/>
                      </a:pPr>
                      <a:r>
                        <a:rPr b="1" dirty="0">
                          <a:latin typeface="Arial"/>
                          <a:ea typeface="Arial"/>
                          <a:cs typeface="Arial"/>
                          <a:sym typeface="Arial"/>
                        </a:rPr>
                        <a:t>C</a:t>
                      </a:r>
                    </a:p>
                  </a:txBody>
                  <a:tcPr marL="45720" marR="4572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Continental</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spcBef>
                          <a:spcPts val="400"/>
                        </a:spcBef>
                        <a:defRPr sz="1800"/>
                      </a:pPr>
                      <a:r>
                        <a:rPr b="1">
                          <a:latin typeface="Arial"/>
                          <a:ea typeface="Arial"/>
                          <a:cs typeface="Arial"/>
                          <a:sym typeface="Arial"/>
                        </a:rPr>
                        <a:t>25</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rowSpan="2">
                  <a:txBody>
                    <a:bodyPr/>
                    <a:lstStyle/>
                    <a:p>
                      <a:pPr algn="l">
                        <a:spcBef>
                          <a:spcPts val="400"/>
                        </a:spcBef>
                        <a:defRPr sz="1800"/>
                      </a:pPr>
                      <a:r>
                        <a:rPr b="1" dirty="0">
                          <a:latin typeface="Arial"/>
                          <a:ea typeface="Arial"/>
                          <a:cs typeface="Arial"/>
                          <a:sym typeface="Arial"/>
                        </a:rPr>
                        <a:t>Plate C subducted below Plate D</a:t>
                      </a:r>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tr>
              <a:tr h="365770">
                <a:tc>
                  <a:txBody>
                    <a:bodyPr/>
                    <a:lstStyle/>
                    <a:p>
                      <a:pPr algn="l">
                        <a:spcBef>
                          <a:spcPts val="400"/>
                        </a:spcBef>
                        <a:defRPr sz="1800"/>
                      </a:pPr>
                      <a:r>
                        <a:rPr b="1">
                          <a:latin typeface="Arial"/>
                          <a:ea typeface="Arial"/>
                          <a:cs typeface="Arial"/>
                          <a:sym typeface="Arial"/>
                        </a:rPr>
                        <a:t>D</a:t>
                      </a: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1800"/>
                      </a:pPr>
                      <a:r>
                        <a:rPr b="1">
                          <a:latin typeface="Arial"/>
                          <a:ea typeface="Arial"/>
                          <a:cs typeface="Arial"/>
                          <a:sym typeface="Arial"/>
                        </a:rPr>
                        <a:t>oceanic</a:t>
                      </a: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400"/>
                        </a:spcBef>
                        <a:defRPr sz="1800"/>
                      </a:pPr>
                      <a:r>
                        <a:rPr b="1" dirty="0">
                          <a:latin typeface="Arial"/>
                          <a:ea typeface="Arial"/>
                          <a:cs typeface="Arial"/>
                          <a:sym typeface="Arial"/>
                        </a:rPr>
                        <a:t>45</a:t>
                      </a: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vMerge="1">
                  <a:txBody>
                    <a:bodyPr/>
                    <a:lstStyle/>
                    <a:p>
                      <a:endParaRPr lang="en-US"/>
                    </a:p>
                  </a:txBody>
                  <a:tcPr/>
                </a:tc>
              </a:tr>
            </a:tbl>
          </a:graphicData>
        </a:graphic>
      </p:graphicFrame>
      <p:sp>
        <p:nvSpPr>
          <p:cNvPr id="681" name="Shape 681"/>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p:nvPr/>
        </p:nvSpPr>
        <p:spPr>
          <a:xfrm>
            <a:off x="990600" y="237775"/>
            <a:ext cx="74676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86" name="Shape 686"/>
          <p:cNvSpPr/>
          <p:nvPr/>
        </p:nvSpPr>
        <p:spPr>
          <a:xfrm>
            <a:off x="4953000" y="1352259"/>
            <a:ext cx="3990975" cy="470898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indent="-457200">
              <a:spcBef>
                <a:spcPts val="1200"/>
              </a:spcBef>
              <a:defRPr b="0">
                <a:latin typeface="Arial"/>
                <a:ea typeface="Arial"/>
                <a:cs typeface="Arial"/>
                <a:sym typeface="Arial"/>
              </a:defRPr>
            </a:pPr>
            <a:r>
              <a:rPr dirty="0"/>
              <a:t>9. 	The diagram </a:t>
            </a:r>
            <a:r>
              <a:rPr dirty="0" smtClean="0"/>
              <a:t>shows </a:t>
            </a:r>
            <a:r>
              <a:rPr dirty="0"/>
              <a:t>an area called “The Ring of Fire.”  The volcanic islands that formed in this area are highlighted. They were most likely created at</a:t>
            </a:r>
          </a:p>
          <a:p>
            <a:pPr marL="742950" lvl="1" indent="-333375">
              <a:spcBef>
                <a:spcPts val="1200"/>
              </a:spcBef>
              <a:buSzPct val="100000"/>
              <a:buAutoNum type="alphaUcPeriod"/>
              <a:defRPr b="0">
                <a:latin typeface="Arial"/>
                <a:ea typeface="Arial"/>
                <a:cs typeface="Arial"/>
                <a:sym typeface="Arial"/>
              </a:defRPr>
            </a:pPr>
            <a:r>
              <a:rPr dirty="0"/>
              <a:t>The edge of a divergent boundary</a:t>
            </a:r>
          </a:p>
          <a:p>
            <a:pPr marL="742950" lvl="1" indent="-333375">
              <a:spcBef>
                <a:spcPts val="1200"/>
              </a:spcBef>
              <a:buSzPct val="100000"/>
              <a:buAutoNum type="alphaUcPeriod"/>
              <a:defRPr b="0">
                <a:latin typeface="Arial"/>
                <a:ea typeface="Arial"/>
                <a:cs typeface="Arial"/>
                <a:sym typeface="Arial"/>
              </a:defRPr>
            </a:pPr>
            <a:r>
              <a:rPr dirty="0"/>
              <a:t>The edge of a transform boundary</a:t>
            </a:r>
          </a:p>
          <a:p>
            <a:pPr marL="742950" lvl="1" indent="-333375">
              <a:spcBef>
                <a:spcPts val="1200"/>
              </a:spcBef>
              <a:buSzPct val="100000"/>
              <a:buAutoNum type="alphaUcPeriod"/>
              <a:defRPr b="0">
                <a:latin typeface="Arial"/>
                <a:ea typeface="Arial"/>
                <a:cs typeface="Arial"/>
                <a:sym typeface="Arial"/>
              </a:defRPr>
            </a:pPr>
            <a:r>
              <a:rPr dirty="0"/>
              <a:t>The edge of a </a:t>
            </a:r>
            <a:r>
              <a:rPr lang="en-US" dirty="0" smtClean="0"/>
              <a:t>c</a:t>
            </a:r>
            <a:r>
              <a:rPr dirty="0" smtClean="0"/>
              <a:t>onvergent </a:t>
            </a:r>
            <a:r>
              <a:rPr dirty="0"/>
              <a:t>boundary</a:t>
            </a:r>
          </a:p>
          <a:p>
            <a:pPr marL="742950" lvl="1" indent="-333375">
              <a:spcBef>
                <a:spcPts val="1200"/>
              </a:spcBef>
              <a:buSzPct val="100000"/>
              <a:buAutoNum type="alphaUcPeriod"/>
              <a:defRPr b="0">
                <a:latin typeface="Arial"/>
                <a:ea typeface="Arial"/>
                <a:cs typeface="Arial"/>
                <a:sym typeface="Arial"/>
              </a:defRPr>
            </a:pPr>
            <a:r>
              <a:rPr dirty="0"/>
              <a:t>The edge of a biological boundary</a:t>
            </a:r>
          </a:p>
        </p:txBody>
      </p:sp>
      <p:pic>
        <p:nvPicPr>
          <p:cNvPr id="687" name="image30.png" descr="Ring of Fire USGS"/>
          <p:cNvPicPr>
            <a:picLocks noChangeAspect="1"/>
          </p:cNvPicPr>
          <p:nvPr/>
        </p:nvPicPr>
        <p:blipFill>
          <a:blip r:embed="rId3">
            <a:extLst/>
          </a:blip>
          <a:stretch>
            <a:fillRect/>
          </a:stretch>
        </p:blipFill>
        <p:spPr>
          <a:xfrm>
            <a:off x="220487" y="1742281"/>
            <a:ext cx="4546601" cy="3373438"/>
          </a:xfrm>
          <a:prstGeom prst="rect">
            <a:avLst/>
          </a:prstGeom>
          <a:ln w="12700">
            <a:miter lim="400000"/>
          </a:ln>
        </p:spPr>
      </p:pic>
      <p:sp>
        <p:nvSpPr>
          <p:cNvPr id="688" name="Shape 688"/>
          <p:cNvSpPr/>
          <p:nvPr/>
        </p:nvSpPr>
        <p:spPr>
          <a:xfrm rot="5400000">
            <a:off x="7021526" y="1755788"/>
            <a:ext cx="3878264" cy="3666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600"/>
              </a:spcBef>
              <a:defRPr sz="1000" b="0">
                <a:latin typeface="Arial"/>
                <a:ea typeface="Arial"/>
                <a:cs typeface="Arial"/>
                <a:sym typeface="Arial"/>
              </a:defRPr>
            </a:pPr>
            <a:r>
              <a:t>l </a:t>
            </a:r>
            <a:br/>
            <a:endParaRPr/>
          </a:p>
        </p:txBody>
      </p:sp>
      <p:sp>
        <p:nvSpPr>
          <p:cNvPr id="689" name="Shape 689"/>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p:nvPr/>
        </p:nvSpPr>
        <p:spPr>
          <a:xfrm>
            <a:off x="838200" y="304800"/>
            <a:ext cx="7772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694" name="Shape 694"/>
          <p:cNvSpPr/>
          <p:nvPr/>
        </p:nvSpPr>
        <p:spPr>
          <a:xfrm>
            <a:off x="838200" y="1066800"/>
            <a:ext cx="8077200" cy="2153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defRPr b="0">
                <a:latin typeface="Arial"/>
                <a:ea typeface="Arial"/>
                <a:cs typeface="Arial"/>
                <a:sym typeface="Arial"/>
              </a:defRPr>
            </a:pPr>
            <a:r>
              <a:rPr dirty="0"/>
              <a:t>10. Many mountain ranges result from</a:t>
            </a:r>
          </a:p>
          <a:p>
            <a:pPr marL="914400" lvl="1" indent="-457200">
              <a:spcBef>
                <a:spcPts val="1200"/>
              </a:spcBef>
              <a:buSzPct val="100000"/>
              <a:buAutoNum type="alphaUcPeriod"/>
              <a:defRPr b="0">
                <a:latin typeface="Arial"/>
                <a:ea typeface="Arial"/>
                <a:cs typeface="Arial"/>
                <a:sym typeface="Arial"/>
              </a:defRPr>
            </a:pPr>
            <a:r>
              <a:rPr dirty="0" smtClean="0"/>
              <a:t>Convergence </a:t>
            </a:r>
            <a:r>
              <a:rPr dirty="0"/>
              <a:t>of two tectonic plates</a:t>
            </a:r>
          </a:p>
          <a:p>
            <a:pPr marL="914400" lvl="1" indent="-457200">
              <a:spcBef>
                <a:spcPts val="1200"/>
              </a:spcBef>
              <a:buSzPct val="100000"/>
              <a:buAutoNum type="alphaUcPeriod"/>
              <a:defRPr b="0">
                <a:latin typeface="Arial"/>
                <a:ea typeface="Arial"/>
                <a:cs typeface="Arial"/>
                <a:sym typeface="Arial"/>
              </a:defRPr>
            </a:pPr>
            <a:r>
              <a:rPr dirty="0"/>
              <a:t>Rifting at divergent boundaries</a:t>
            </a:r>
          </a:p>
          <a:p>
            <a:pPr marL="914400" lvl="1" indent="-457200">
              <a:spcBef>
                <a:spcPts val="1200"/>
              </a:spcBef>
              <a:buSzPct val="100000"/>
              <a:buAutoNum type="alphaUcPeriod"/>
              <a:defRPr b="0">
                <a:latin typeface="Arial"/>
                <a:ea typeface="Arial"/>
                <a:cs typeface="Arial"/>
                <a:sym typeface="Arial"/>
              </a:defRPr>
            </a:pPr>
            <a:r>
              <a:rPr dirty="0"/>
              <a:t>Movement of Earth’s core	</a:t>
            </a:r>
          </a:p>
          <a:p>
            <a:pPr marL="914400" lvl="1" indent="-457200">
              <a:spcBef>
                <a:spcPts val="1200"/>
              </a:spcBef>
              <a:buSzPct val="100000"/>
              <a:buAutoNum type="alphaUcPeriod"/>
              <a:defRPr b="0">
                <a:latin typeface="Arial"/>
                <a:ea typeface="Arial"/>
                <a:cs typeface="Arial"/>
                <a:sym typeface="Arial"/>
              </a:defRPr>
            </a:pPr>
            <a:r>
              <a:rPr dirty="0"/>
              <a:t>Earthquakes</a:t>
            </a:r>
          </a:p>
        </p:txBody>
      </p:sp>
      <p:sp>
        <p:nvSpPr>
          <p:cNvPr id="695" name="Shape 695"/>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700"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701"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702" name="Shape 702"/>
          <p:cNvSpPr/>
          <p:nvPr/>
        </p:nvSpPr>
        <p:spPr>
          <a:xfrm>
            <a:off x="3282950" y="3551237"/>
            <a:ext cx="5937250" cy="1746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3200"/>
              </a:spcBef>
              <a:defRPr sz="3200" b="0">
                <a:latin typeface="Arial"/>
                <a:ea typeface="Arial"/>
                <a:cs typeface="Arial"/>
                <a:sym typeface="Arial"/>
              </a:defRPr>
            </a:pPr>
            <a:r>
              <a:t>Earth Processes and Changes</a:t>
            </a:r>
          </a:p>
        </p:txBody>
      </p:sp>
      <p:grpSp>
        <p:nvGrpSpPr>
          <p:cNvPr id="705" name="Group 705"/>
          <p:cNvGrpSpPr/>
          <p:nvPr/>
        </p:nvGrpSpPr>
        <p:grpSpPr>
          <a:xfrm>
            <a:off x="178081" y="420687"/>
            <a:ext cx="2628620" cy="2971801"/>
            <a:chOff x="0" y="0"/>
            <a:chExt cx="2628619" cy="2971800"/>
          </a:xfrm>
        </p:grpSpPr>
        <p:pic>
          <p:nvPicPr>
            <p:cNvPr id="703"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704"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p:cNvSpPr>
          <p:nvPr>
            <p:ph type="title"/>
          </p:nvPr>
        </p:nvSpPr>
        <p:spPr>
          <a:xfrm>
            <a:off x="2389838" y="-27239"/>
            <a:ext cx="4745562" cy="1143001"/>
          </a:xfrm>
          <a:prstGeom prst="rect">
            <a:avLst/>
          </a:prstGeom>
        </p:spPr>
        <p:txBody>
          <a:bodyPr/>
          <a:lstStyle>
            <a:lvl1pPr>
              <a:defRPr sz="3600">
                <a:latin typeface="Arial"/>
                <a:ea typeface="Arial"/>
                <a:cs typeface="Arial"/>
                <a:sym typeface="Arial"/>
              </a:defRPr>
            </a:lvl1pPr>
          </a:lstStyle>
          <a:p>
            <a:r>
              <a:t>Changes in the Earth</a:t>
            </a:r>
          </a:p>
        </p:txBody>
      </p:sp>
      <p:sp>
        <p:nvSpPr>
          <p:cNvPr id="708" name="Shape 708"/>
          <p:cNvSpPr>
            <a:spLocks noGrp="1"/>
          </p:cNvSpPr>
          <p:nvPr>
            <p:ph type="body" idx="1"/>
          </p:nvPr>
        </p:nvSpPr>
        <p:spPr>
          <a:xfrm>
            <a:off x="424311" y="907513"/>
            <a:ext cx="8295378" cy="5181784"/>
          </a:xfrm>
          <a:prstGeom prst="rect">
            <a:avLst/>
          </a:prstGeom>
        </p:spPr>
        <p:txBody>
          <a:bodyPr/>
          <a:lstStyle/>
          <a:p>
            <a:pPr marL="0" indent="0">
              <a:buSzTx/>
              <a:buFontTx/>
              <a:buNone/>
              <a:defRPr sz="2000">
                <a:latin typeface="Arial"/>
                <a:ea typeface="Arial"/>
                <a:cs typeface="Arial"/>
                <a:sym typeface="Arial"/>
              </a:defRPr>
            </a:pPr>
            <a:r>
              <a:t>The Earth’s surface is constantly changing over time due to weathering and erosion, and due to the spreading of the Earth’s crust. </a:t>
            </a:r>
          </a:p>
          <a:p>
            <a:pPr marL="0" indent="0">
              <a:buSzTx/>
              <a:buFontTx/>
              <a:buNone/>
              <a:defRPr sz="2000">
                <a:latin typeface="Arial"/>
                <a:ea typeface="Arial"/>
                <a:cs typeface="Arial"/>
                <a:sym typeface="Arial"/>
              </a:defRPr>
            </a:pPr>
            <a:r>
              <a:t>This spreading takes place over </a:t>
            </a:r>
            <a:r>
              <a:rPr b="1"/>
              <a:t>millions</a:t>
            </a:r>
            <a:r>
              <a:t> of </a:t>
            </a:r>
            <a:r>
              <a:rPr b="1"/>
              <a:t>years</a:t>
            </a:r>
            <a:r>
              <a:t>. It also causes volcanic eruptions and earthquakes. These can change the Earth’s surface </a:t>
            </a:r>
            <a:r>
              <a:rPr b="1"/>
              <a:t>very quickly.</a:t>
            </a:r>
          </a:p>
        </p:txBody>
      </p:sp>
      <p:pic>
        <p:nvPicPr>
          <p:cNvPr id="709" name="800px-Mount_St._Helens,_one_day_before_the_devastating_eruption.jpg"/>
          <p:cNvPicPr>
            <a:picLocks noChangeAspect="1"/>
          </p:cNvPicPr>
          <p:nvPr/>
        </p:nvPicPr>
        <p:blipFill>
          <a:blip r:embed="rId3">
            <a:extLst/>
          </a:blip>
          <a:stretch>
            <a:fillRect/>
          </a:stretch>
        </p:blipFill>
        <p:spPr>
          <a:xfrm>
            <a:off x="-620240" y="2819676"/>
            <a:ext cx="6320715" cy="4274383"/>
          </a:xfrm>
          <a:prstGeom prst="rect">
            <a:avLst/>
          </a:prstGeom>
          <a:ln w="12700">
            <a:miter lim="400000"/>
          </a:ln>
        </p:spPr>
      </p:pic>
      <p:pic>
        <p:nvPicPr>
          <p:cNvPr id="710" name="800px-MSH82_st_helens_spirit_lake_reflection_05-19-82.jpg"/>
          <p:cNvPicPr>
            <a:picLocks noChangeAspect="1"/>
          </p:cNvPicPr>
          <p:nvPr/>
        </p:nvPicPr>
        <p:blipFill>
          <a:blip r:embed="rId4">
            <a:extLst/>
          </a:blip>
          <a:stretch>
            <a:fillRect/>
          </a:stretch>
        </p:blipFill>
        <p:spPr>
          <a:xfrm>
            <a:off x="4308471" y="2798014"/>
            <a:ext cx="6320714" cy="4298086"/>
          </a:xfrm>
          <a:prstGeom prst="rect">
            <a:avLst/>
          </a:prstGeom>
          <a:ln w="12700">
            <a:miter lim="400000"/>
          </a:ln>
        </p:spPr>
      </p:pic>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 name="Mt_St_Helens_after.jpg"/>
          <p:cNvPicPr>
            <a:picLocks noChangeAspect="1"/>
          </p:cNvPicPr>
          <p:nvPr/>
        </p:nvPicPr>
        <p:blipFill>
          <a:blip r:embed="rId3">
            <a:extLst/>
          </a:blip>
          <a:stretch>
            <a:fillRect/>
          </a:stretch>
        </p:blipFill>
        <p:spPr>
          <a:xfrm>
            <a:off x="3002781" y="2758312"/>
            <a:ext cx="6138426" cy="4105072"/>
          </a:xfrm>
          <a:prstGeom prst="rect">
            <a:avLst/>
          </a:prstGeom>
          <a:ln w="12700">
            <a:miter lim="400000"/>
          </a:ln>
        </p:spPr>
      </p:pic>
      <p:pic>
        <p:nvPicPr>
          <p:cNvPr id="716" name="800px-Mount_St._Helens,_one_day_before_the_devastating_eruption.jpg"/>
          <p:cNvPicPr>
            <a:picLocks noChangeAspect="1"/>
          </p:cNvPicPr>
          <p:nvPr/>
        </p:nvPicPr>
        <p:blipFill>
          <a:blip r:embed="rId4">
            <a:extLst/>
          </a:blip>
          <a:stretch>
            <a:fillRect/>
          </a:stretch>
        </p:blipFill>
        <p:spPr>
          <a:xfrm>
            <a:off x="-6315" y="125"/>
            <a:ext cx="5362764" cy="3626569"/>
          </a:xfrm>
          <a:prstGeom prst="rect">
            <a:avLst/>
          </a:prstGeom>
          <a:ln w="12700">
            <a:miter lim="400000"/>
          </a:ln>
        </p:spPr>
      </p:pic>
      <p:sp>
        <p:nvSpPr>
          <p:cNvPr id="717" name="Shape 717"/>
          <p:cNvSpPr>
            <a:spLocks noGrp="1"/>
          </p:cNvSpPr>
          <p:nvPr>
            <p:ph type="title"/>
          </p:nvPr>
        </p:nvSpPr>
        <p:spPr>
          <a:xfrm>
            <a:off x="5792054" y="447013"/>
            <a:ext cx="2525103" cy="1756341"/>
          </a:xfrm>
          <a:prstGeom prst="rect">
            <a:avLst/>
          </a:prstGeom>
        </p:spPr>
        <p:txBody>
          <a:bodyPr/>
          <a:lstStyle>
            <a:lvl1pPr>
              <a:defRPr sz="3600">
                <a:latin typeface="Arial"/>
                <a:ea typeface="Arial"/>
                <a:cs typeface="Arial"/>
                <a:sym typeface="Arial"/>
              </a:defRPr>
            </a:lvl1pPr>
          </a:lstStyle>
          <a:p>
            <a:r>
              <a:t>Changes in the Earth: Rapid</a:t>
            </a:r>
          </a:p>
        </p:txBody>
      </p:sp>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p:cNvSpPr>
          <p:nvPr>
            <p:ph type="title"/>
          </p:nvPr>
        </p:nvSpPr>
        <p:spPr>
          <a:xfrm>
            <a:off x="6297529" y="307924"/>
            <a:ext cx="3023317" cy="2117201"/>
          </a:xfrm>
          <a:prstGeom prst="rect">
            <a:avLst/>
          </a:prstGeom>
        </p:spPr>
        <p:txBody>
          <a:bodyPr/>
          <a:lstStyle>
            <a:lvl1pPr>
              <a:defRPr sz="3600">
                <a:latin typeface="Arial"/>
                <a:ea typeface="Arial"/>
                <a:cs typeface="Arial"/>
                <a:sym typeface="Arial"/>
              </a:defRPr>
            </a:lvl1pPr>
          </a:lstStyle>
          <a:p>
            <a:r>
              <a:t>Changes in the Earth: Rapid</a:t>
            </a:r>
          </a:p>
        </p:txBody>
      </p:sp>
      <p:pic>
        <p:nvPicPr>
          <p:cNvPr id="722" name="2010_chile earthquake.jpg"/>
          <p:cNvPicPr>
            <a:picLocks noChangeAspect="1"/>
          </p:cNvPicPr>
          <p:nvPr/>
        </p:nvPicPr>
        <p:blipFill>
          <a:blip r:embed="rId3">
            <a:extLst/>
          </a:blip>
          <a:stretch>
            <a:fillRect/>
          </a:stretch>
        </p:blipFill>
        <p:spPr>
          <a:xfrm>
            <a:off x="-1075005" y="-406418"/>
            <a:ext cx="6949494" cy="5212121"/>
          </a:xfrm>
          <a:prstGeom prst="rect">
            <a:avLst/>
          </a:prstGeom>
          <a:ln w="12700">
            <a:miter lim="400000"/>
          </a:ln>
        </p:spPr>
      </p:pic>
      <p:pic>
        <p:nvPicPr>
          <p:cNvPr id="723" name="Tectonic uplift_Kupe's_Sail_New Zealand.jpg"/>
          <p:cNvPicPr>
            <a:picLocks noChangeAspect="1"/>
          </p:cNvPicPr>
          <p:nvPr/>
        </p:nvPicPr>
        <p:blipFill>
          <a:blip r:embed="rId4">
            <a:extLst/>
          </a:blip>
          <a:stretch>
            <a:fillRect/>
          </a:stretch>
        </p:blipFill>
        <p:spPr>
          <a:xfrm>
            <a:off x="3068911" y="2492005"/>
            <a:ext cx="7213716" cy="4829017"/>
          </a:xfrm>
          <a:prstGeom prst="rect">
            <a:avLst/>
          </a:prstGeom>
          <a:ln w="12700">
            <a:miter lim="400000"/>
          </a:ln>
        </p:spPr>
      </p:pic>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La_laune_de_l'éléphant.jpg"/>
          <p:cNvPicPr>
            <a:picLocks noChangeAspect="1"/>
          </p:cNvPicPr>
          <p:nvPr/>
        </p:nvPicPr>
        <p:blipFill>
          <a:blip r:embed="rId3">
            <a:extLst/>
          </a:blip>
          <a:stretch>
            <a:fillRect/>
          </a:stretch>
        </p:blipFill>
        <p:spPr>
          <a:xfrm>
            <a:off x="-33935" y="2828001"/>
            <a:ext cx="5385475" cy="4039105"/>
          </a:xfrm>
          <a:prstGeom prst="rect">
            <a:avLst/>
          </a:prstGeom>
          <a:ln w="12700">
            <a:miter lim="400000"/>
          </a:ln>
        </p:spPr>
      </p:pic>
      <p:pic>
        <p:nvPicPr>
          <p:cNvPr id="728" name="800px-MoabAlcove.jpg"/>
          <p:cNvPicPr>
            <a:picLocks noChangeAspect="1"/>
          </p:cNvPicPr>
          <p:nvPr/>
        </p:nvPicPr>
        <p:blipFill>
          <a:blip r:embed="rId4">
            <a:extLst/>
          </a:blip>
          <a:stretch>
            <a:fillRect/>
          </a:stretch>
        </p:blipFill>
        <p:spPr>
          <a:xfrm>
            <a:off x="4784498" y="2828001"/>
            <a:ext cx="5385474" cy="4039105"/>
          </a:xfrm>
          <a:prstGeom prst="rect">
            <a:avLst/>
          </a:prstGeom>
          <a:ln w="12700">
            <a:miter lim="400000"/>
          </a:ln>
        </p:spPr>
      </p:pic>
      <p:sp>
        <p:nvSpPr>
          <p:cNvPr id="729" name="Shape 729"/>
          <p:cNvSpPr/>
          <p:nvPr/>
        </p:nvSpPr>
        <p:spPr>
          <a:xfrm>
            <a:off x="1592973" y="-49179"/>
            <a:ext cx="5958054"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Slower Changes in the Earth</a:t>
            </a:r>
          </a:p>
        </p:txBody>
      </p:sp>
      <p:sp>
        <p:nvSpPr>
          <p:cNvPr id="730" name="Shape 730"/>
          <p:cNvSpPr/>
          <p:nvPr/>
        </p:nvSpPr>
        <p:spPr>
          <a:xfrm>
            <a:off x="266000" y="871862"/>
            <a:ext cx="8612000" cy="15436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b="0">
                <a:latin typeface="Arial"/>
                <a:ea typeface="Arial"/>
                <a:cs typeface="Arial"/>
                <a:sym typeface="Arial"/>
              </a:defRPr>
            </a:pPr>
            <a:r>
              <a:rPr b="1"/>
              <a:t>Weathering </a:t>
            </a:r>
            <a:r>
              <a:t>occurs when wind and water change change the Earth’s surface by breaking down and wearing away rock.</a:t>
            </a:r>
          </a:p>
          <a:p>
            <a:pPr defTabSz="457200">
              <a:defRPr b="0">
                <a:latin typeface="Arial"/>
                <a:ea typeface="Arial"/>
                <a:cs typeface="Arial"/>
                <a:sym typeface="Arial"/>
              </a:defRPr>
            </a:pPr>
            <a:endParaRPr/>
          </a:p>
          <a:p>
            <a:pPr defTabSz="457200">
              <a:defRPr b="0">
                <a:latin typeface="Arial"/>
                <a:ea typeface="Arial"/>
                <a:cs typeface="Arial"/>
                <a:sym typeface="Arial"/>
              </a:defRPr>
            </a:pPr>
            <a:r>
              <a:rPr b="1"/>
              <a:t>Erosion</a:t>
            </a:r>
            <a:r>
              <a:t> occurs when water and wind carry small particles of rock away and deposit them in a different area,  </a:t>
            </a:r>
          </a:p>
        </p:txBody>
      </p:sp>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800px-Water-thrifty_-Bonsai-_Tree_Along_the_Grand_Canyon_Rim_8025_-_Flickr_-_Grand_Canyon_NPS.jpg"/>
          <p:cNvPicPr>
            <a:picLocks noChangeAspect="1"/>
          </p:cNvPicPr>
          <p:nvPr/>
        </p:nvPicPr>
        <p:blipFill>
          <a:blip r:embed="rId3">
            <a:extLst/>
          </a:blip>
          <a:stretch>
            <a:fillRect/>
          </a:stretch>
        </p:blipFill>
        <p:spPr>
          <a:xfrm>
            <a:off x="13469232" y="2588753"/>
            <a:ext cx="4765467" cy="3174993"/>
          </a:xfrm>
          <a:prstGeom prst="rect">
            <a:avLst/>
          </a:prstGeom>
          <a:ln w="12700">
            <a:miter lim="400000"/>
          </a:ln>
        </p:spPr>
      </p:pic>
      <p:pic>
        <p:nvPicPr>
          <p:cNvPr id="735" name="800px-Water-thrifty_-Bonsai-_Tree_Along_the_Grand_Canyon_Rim_8025_-_Flickr_-_Grand_Canyon_NPS.jpg"/>
          <p:cNvPicPr>
            <a:picLocks noChangeAspect="1"/>
          </p:cNvPicPr>
          <p:nvPr/>
        </p:nvPicPr>
        <p:blipFill>
          <a:blip r:embed="rId3">
            <a:extLst/>
          </a:blip>
          <a:stretch>
            <a:fillRect/>
          </a:stretch>
        </p:blipFill>
        <p:spPr>
          <a:xfrm>
            <a:off x="3349342" y="887979"/>
            <a:ext cx="7378427" cy="5282175"/>
          </a:xfrm>
          <a:prstGeom prst="rect">
            <a:avLst/>
          </a:prstGeom>
          <a:ln w="12700">
            <a:miter lim="400000"/>
          </a:ln>
        </p:spPr>
      </p:pic>
      <p:sp>
        <p:nvSpPr>
          <p:cNvPr id="736" name="Shape 736"/>
          <p:cNvSpPr/>
          <p:nvPr/>
        </p:nvSpPr>
        <p:spPr>
          <a:xfrm>
            <a:off x="775248" y="2451"/>
            <a:ext cx="7593504"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 Physical and Chemical Weathering</a:t>
            </a:r>
          </a:p>
        </p:txBody>
      </p:sp>
      <p:pic>
        <p:nvPicPr>
          <p:cNvPr id="737" name="800px-Patient_Growth_(9828976943).jpg"/>
          <p:cNvPicPr>
            <a:picLocks noChangeAspect="1"/>
          </p:cNvPicPr>
          <p:nvPr/>
        </p:nvPicPr>
        <p:blipFill>
          <a:blip r:embed="rId4">
            <a:extLst/>
          </a:blip>
          <a:stretch>
            <a:fillRect/>
          </a:stretch>
        </p:blipFill>
        <p:spPr>
          <a:xfrm>
            <a:off x="-1585713" y="887979"/>
            <a:ext cx="6544529" cy="5274695"/>
          </a:xfrm>
          <a:prstGeom prst="rect">
            <a:avLst/>
          </a:prstGeom>
          <a:ln w="12700">
            <a:miter lim="400000"/>
          </a:ln>
        </p:spPr>
      </p:pic>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8238" y="-166823"/>
            <a:ext cx="9778832" cy="7212193"/>
          </a:xfrm>
          <a:prstGeom prst="rect">
            <a:avLst/>
          </a:prstGeom>
        </p:spPr>
      </p:pic>
      <p:sp>
        <p:nvSpPr>
          <p:cNvPr id="162" name="Shape 162"/>
          <p:cNvSpPr/>
          <p:nvPr/>
        </p:nvSpPr>
        <p:spPr>
          <a:xfrm>
            <a:off x="2375894" y="228600"/>
            <a:ext cx="4343400"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r>
              <a:rPr dirty="0"/>
              <a:t>Surface of the Earth</a:t>
            </a:r>
          </a:p>
        </p:txBody>
      </p:sp>
      <p:sp>
        <p:nvSpPr>
          <p:cNvPr id="164" name="Shape 164"/>
          <p:cNvSpPr/>
          <p:nvPr/>
        </p:nvSpPr>
        <p:spPr>
          <a:xfrm rot="5400000">
            <a:off x="5603511" y="4033472"/>
            <a:ext cx="6400801" cy="6198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sz="1200" b="0">
                <a:latin typeface="Arial"/>
                <a:ea typeface="Arial"/>
                <a:cs typeface="Arial"/>
                <a:sym typeface="Arial"/>
              </a:defRPr>
            </a:pPr>
            <a:r>
              <a:t/>
            </a:r>
            <a:br/>
            <a:r>
              <a:t/>
            </a:r>
            <a:br/>
            <a:endParaRPr/>
          </a:p>
        </p:txBody>
      </p:sp>
      <p:sp>
        <p:nvSpPr>
          <p:cNvPr id="165" name="Shape 165"/>
          <p:cNvSpPr/>
          <p:nvPr/>
        </p:nvSpPr>
        <p:spPr>
          <a:xfrm>
            <a:off x="3440277"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p:cNvSpPr>
          <p:nvPr>
            <p:ph type="title"/>
          </p:nvPr>
        </p:nvSpPr>
        <p:spPr>
          <a:xfrm>
            <a:off x="7075405" y="-199453"/>
            <a:ext cx="1936586" cy="6978071"/>
          </a:xfrm>
          <a:prstGeom prst="rect">
            <a:avLst/>
          </a:prstGeom>
        </p:spPr>
        <p:txBody>
          <a:bodyPr/>
          <a:lstStyle/>
          <a:p>
            <a:pPr>
              <a:defRPr sz="6600"/>
            </a:pPr>
            <a:endParaRPr/>
          </a:p>
          <a:p>
            <a:pPr>
              <a:defRPr sz="1800">
                <a:latin typeface="Arial"/>
                <a:ea typeface="Arial"/>
                <a:cs typeface="Arial"/>
                <a:sym typeface="Arial"/>
              </a:defRPr>
            </a:pPr>
            <a:endParaRPr/>
          </a:p>
          <a:p>
            <a:pPr>
              <a:defRPr sz="2000">
                <a:latin typeface="Arial"/>
                <a:ea typeface="Arial"/>
                <a:cs typeface="Arial"/>
                <a:sym typeface="Arial"/>
              </a:defRPr>
            </a:pPr>
            <a:r>
              <a:t>Can you see </a:t>
            </a:r>
          </a:p>
          <a:p>
            <a:pPr>
              <a:defRPr sz="2000">
                <a:latin typeface="Arial"/>
                <a:ea typeface="Arial"/>
                <a:cs typeface="Arial"/>
                <a:sym typeface="Arial"/>
              </a:defRPr>
            </a:pPr>
            <a:r>
              <a:t>evidence</a:t>
            </a:r>
          </a:p>
          <a:p>
            <a:pPr>
              <a:defRPr sz="2000">
                <a:latin typeface="Arial"/>
                <a:ea typeface="Arial"/>
                <a:cs typeface="Arial"/>
                <a:sym typeface="Arial"/>
              </a:defRPr>
            </a:pPr>
            <a:r>
              <a:t>of change due </a:t>
            </a:r>
          </a:p>
          <a:p>
            <a:pPr>
              <a:defRPr sz="2000">
                <a:latin typeface="Arial"/>
                <a:ea typeface="Arial"/>
                <a:cs typeface="Arial"/>
                <a:sym typeface="Arial"/>
              </a:defRPr>
            </a:pPr>
            <a:r>
              <a:t>to weathering </a:t>
            </a:r>
          </a:p>
          <a:p>
            <a:pPr>
              <a:defRPr sz="2000">
                <a:latin typeface="Arial"/>
                <a:ea typeface="Arial"/>
                <a:cs typeface="Arial"/>
                <a:sym typeface="Arial"/>
              </a:defRPr>
            </a:pPr>
            <a:r>
              <a:t>and erosion?</a:t>
            </a:r>
          </a:p>
          <a:p>
            <a:pPr>
              <a:defRPr sz="2000">
                <a:latin typeface="Arial"/>
                <a:ea typeface="Arial"/>
                <a:cs typeface="Arial"/>
                <a:sym typeface="Arial"/>
              </a:defRPr>
            </a:pPr>
            <a:endParaRPr/>
          </a:p>
          <a:p>
            <a:pPr>
              <a:defRPr sz="2000">
                <a:latin typeface="Arial"/>
                <a:ea typeface="Arial"/>
                <a:cs typeface="Arial"/>
                <a:sym typeface="Arial"/>
              </a:defRPr>
            </a:pPr>
            <a:endParaRPr/>
          </a:p>
          <a:p>
            <a:pPr>
              <a:defRPr sz="2000">
                <a:latin typeface="Arial"/>
                <a:ea typeface="Arial"/>
                <a:cs typeface="Arial"/>
                <a:sym typeface="Arial"/>
              </a:defRPr>
            </a:pPr>
            <a:r>
              <a:t>Are these fast </a:t>
            </a:r>
          </a:p>
          <a:p>
            <a:pPr>
              <a:defRPr sz="2000">
                <a:latin typeface="Arial"/>
                <a:ea typeface="Arial"/>
                <a:cs typeface="Arial"/>
                <a:sym typeface="Arial"/>
              </a:defRPr>
            </a:pPr>
            <a:r>
              <a:t>or slow processes? </a:t>
            </a:r>
          </a:p>
          <a:p>
            <a:pPr>
              <a:defRPr sz="2000">
                <a:latin typeface="Arial"/>
                <a:ea typeface="Arial"/>
                <a:cs typeface="Arial"/>
                <a:sym typeface="Arial"/>
              </a:defRPr>
            </a:pPr>
            <a:endParaRPr/>
          </a:p>
          <a:p>
            <a:pPr>
              <a:defRPr sz="2000">
                <a:latin typeface="Arial"/>
                <a:ea typeface="Arial"/>
                <a:cs typeface="Arial"/>
                <a:sym typeface="Arial"/>
              </a:defRPr>
            </a:pPr>
            <a:r>
              <a:t>How can we </a:t>
            </a:r>
          </a:p>
          <a:p>
            <a:pPr>
              <a:defRPr sz="2000">
                <a:latin typeface="Arial"/>
                <a:ea typeface="Arial"/>
                <a:cs typeface="Arial"/>
                <a:sym typeface="Arial"/>
              </a:defRPr>
            </a:pPr>
            <a:r>
              <a:t>measure</a:t>
            </a:r>
          </a:p>
          <a:p>
            <a:pPr>
              <a:defRPr sz="2000">
                <a:latin typeface="Arial"/>
                <a:ea typeface="Arial"/>
                <a:cs typeface="Arial"/>
                <a:sym typeface="Arial"/>
              </a:defRPr>
            </a:pPr>
            <a:r>
              <a:t>the changes?</a:t>
            </a:r>
          </a:p>
        </p:txBody>
      </p:sp>
      <p:pic>
        <p:nvPicPr>
          <p:cNvPr id="742" name="450px-Shoup_Glacier.jpg"/>
          <p:cNvPicPr>
            <a:picLocks noChangeAspect="1"/>
          </p:cNvPicPr>
          <p:nvPr/>
        </p:nvPicPr>
        <p:blipFill>
          <a:blip r:embed="rId3">
            <a:extLst/>
          </a:blip>
          <a:stretch>
            <a:fillRect/>
          </a:stretch>
        </p:blipFill>
        <p:spPr>
          <a:xfrm>
            <a:off x="-2745" y="-865853"/>
            <a:ext cx="6914649" cy="9219531"/>
          </a:xfrm>
          <a:prstGeom prst="rect">
            <a:avLst/>
          </a:prstGeom>
          <a:ln w="12700">
            <a:miter lim="400000"/>
          </a:ln>
        </p:spPr>
      </p:pic>
      <p:sp>
        <p:nvSpPr>
          <p:cNvPr id="743" name="Shape 743"/>
          <p:cNvSpPr/>
          <p:nvPr/>
        </p:nvSpPr>
        <p:spPr>
          <a:xfrm>
            <a:off x="535520" y="-198540"/>
            <a:ext cx="6167299"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Forces that shape the Earth</a:t>
            </a:r>
          </a:p>
        </p:txBody>
      </p:sp>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p:nvPr/>
        </p:nvSpPr>
        <p:spPr>
          <a:xfrm>
            <a:off x="2540684" y="-249090"/>
            <a:ext cx="6167299"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Check Understanding</a:t>
            </a:r>
          </a:p>
        </p:txBody>
      </p:sp>
      <p:sp>
        <p:nvSpPr>
          <p:cNvPr id="748" name="Shape 748"/>
          <p:cNvSpPr/>
          <p:nvPr/>
        </p:nvSpPr>
        <p:spPr>
          <a:xfrm>
            <a:off x="571500" y="906950"/>
            <a:ext cx="8001000" cy="5404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1200"/>
              </a:spcBef>
              <a:buSzPct val="100000"/>
              <a:buAutoNum type="arabicPeriod"/>
              <a:defRPr b="0">
                <a:latin typeface="Arial"/>
                <a:ea typeface="Arial"/>
                <a:cs typeface="Arial"/>
                <a:sym typeface="Arial"/>
              </a:defRPr>
            </a:pPr>
            <a:r>
              <a:rPr dirty="0"/>
              <a:t>Why would the statement, “changes in the Earth’s surface happen both slowly and quickly” be accurate?</a:t>
            </a:r>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a:spcBef>
                <a:spcPts val="1200"/>
              </a:spcBef>
              <a:defRPr b="0">
                <a:latin typeface="Arial"/>
                <a:ea typeface="Arial"/>
                <a:cs typeface="Arial"/>
                <a:sym typeface="Arial"/>
              </a:defRPr>
            </a:pPr>
            <a:endParaRPr dirty="0"/>
          </a:p>
          <a:p>
            <a:pPr marL="457200" indent="-457200">
              <a:spcBef>
                <a:spcPts val="1200"/>
              </a:spcBef>
              <a:buSzPct val="100000"/>
              <a:buAutoNum type="arabicPeriod" startAt="2"/>
              <a:defRPr b="0">
                <a:latin typeface="Arial"/>
                <a:ea typeface="Arial"/>
                <a:cs typeface="Arial"/>
                <a:sym typeface="Arial"/>
              </a:defRPr>
            </a:pPr>
            <a:r>
              <a:rPr dirty="0"/>
              <a:t>What type of evidence would indicate that weathering occurred in the picture above?</a:t>
            </a:r>
          </a:p>
        </p:txBody>
      </p:sp>
      <p:pic>
        <p:nvPicPr>
          <p:cNvPr id="749" name="GNP_image.jpg"/>
          <p:cNvPicPr>
            <a:picLocks noChangeAspect="1"/>
          </p:cNvPicPr>
          <p:nvPr/>
        </p:nvPicPr>
        <p:blipFill>
          <a:blip r:embed="rId3">
            <a:extLst/>
          </a:blip>
          <a:stretch>
            <a:fillRect/>
          </a:stretch>
        </p:blipFill>
        <p:spPr>
          <a:xfrm>
            <a:off x="846721" y="1856766"/>
            <a:ext cx="7450558" cy="3576268"/>
          </a:xfrm>
          <a:prstGeom prst="rect">
            <a:avLst/>
          </a:prstGeom>
          <a:ln w="12700">
            <a:miter lim="400000"/>
          </a:ln>
        </p:spPr>
      </p:pic>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754" name="Shape 754"/>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755"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756" name="Shape 756"/>
          <p:cNvSpPr/>
          <p:nvPr/>
        </p:nvSpPr>
        <p:spPr>
          <a:xfrm>
            <a:off x="3282950" y="3551237"/>
            <a:ext cx="5937250" cy="17714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3200"/>
              </a:spcBef>
              <a:defRPr sz="3400" b="0">
                <a:latin typeface="Arial"/>
                <a:ea typeface="Arial"/>
                <a:cs typeface="Arial"/>
                <a:sym typeface="Arial"/>
              </a:defRPr>
            </a:pPr>
            <a:r>
              <a:t>Evidence of Earth’s Changes</a:t>
            </a:r>
          </a:p>
        </p:txBody>
      </p:sp>
      <p:grpSp>
        <p:nvGrpSpPr>
          <p:cNvPr id="759" name="Group 759"/>
          <p:cNvGrpSpPr/>
          <p:nvPr/>
        </p:nvGrpSpPr>
        <p:grpSpPr>
          <a:xfrm>
            <a:off x="178081" y="420687"/>
            <a:ext cx="2628620" cy="2971801"/>
            <a:chOff x="0" y="0"/>
            <a:chExt cx="2628619" cy="2971800"/>
          </a:xfrm>
        </p:grpSpPr>
        <p:pic>
          <p:nvPicPr>
            <p:cNvPr id="757"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758"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p:cNvSpPr>
          <p:nvPr>
            <p:ph type="title"/>
          </p:nvPr>
        </p:nvSpPr>
        <p:spPr>
          <a:xfrm>
            <a:off x="7126205" y="-329212"/>
            <a:ext cx="1960180" cy="6409330"/>
          </a:xfrm>
          <a:prstGeom prst="rect">
            <a:avLst/>
          </a:prstGeom>
        </p:spPr>
        <p:txBody>
          <a:bodyPr/>
          <a:lstStyle/>
          <a:p>
            <a:pPr>
              <a:defRPr sz="2000">
                <a:latin typeface="Arial"/>
                <a:ea typeface="Arial"/>
                <a:cs typeface="Arial"/>
                <a:sym typeface="Arial"/>
              </a:defRPr>
            </a:pPr>
            <a:endParaRPr/>
          </a:p>
          <a:p>
            <a:pPr>
              <a:defRPr sz="2000">
                <a:latin typeface="Arial"/>
                <a:ea typeface="Arial"/>
                <a:cs typeface="Arial"/>
                <a:sym typeface="Arial"/>
              </a:defRPr>
            </a:pPr>
            <a:endParaRPr/>
          </a:p>
          <a:p>
            <a:pPr>
              <a:defRPr sz="2000">
                <a:latin typeface="Arial"/>
                <a:ea typeface="Arial"/>
                <a:cs typeface="Arial"/>
                <a:sym typeface="Arial"/>
              </a:defRPr>
            </a:pPr>
            <a:r>
              <a:t>Can you see </a:t>
            </a:r>
          </a:p>
          <a:p>
            <a:pPr>
              <a:defRPr sz="2000">
                <a:latin typeface="Arial"/>
                <a:ea typeface="Arial"/>
                <a:cs typeface="Arial"/>
                <a:sym typeface="Arial"/>
              </a:defRPr>
            </a:pPr>
            <a:r>
              <a:t>evidence</a:t>
            </a:r>
          </a:p>
          <a:p>
            <a:pPr>
              <a:defRPr sz="2000">
                <a:latin typeface="Arial"/>
                <a:ea typeface="Arial"/>
                <a:cs typeface="Arial"/>
                <a:sym typeface="Arial"/>
              </a:defRPr>
            </a:pPr>
            <a:r>
              <a:t>of change due </a:t>
            </a:r>
          </a:p>
          <a:p>
            <a:pPr>
              <a:defRPr sz="2000">
                <a:latin typeface="Arial"/>
                <a:ea typeface="Arial"/>
                <a:cs typeface="Arial"/>
                <a:sym typeface="Arial"/>
              </a:defRPr>
            </a:pPr>
            <a:r>
              <a:t>to weathering </a:t>
            </a:r>
          </a:p>
          <a:p>
            <a:pPr>
              <a:defRPr sz="2000">
                <a:latin typeface="Arial"/>
                <a:ea typeface="Arial"/>
                <a:cs typeface="Arial"/>
                <a:sym typeface="Arial"/>
              </a:defRPr>
            </a:pPr>
            <a:r>
              <a:t>and erosion?</a:t>
            </a:r>
          </a:p>
          <a:p>
            <a:pPr>
              <a:defRPr sz="2000">
                <a:latin typeface="Arial"/>
                <a:ea typeface="Arial"/>
                <a:cs typeface="Arial"/>
                <a:sym typeface="Arial"/>
              </a:defRPr>
            </a:pPr>
            <a:endParaRPr/>
          </a:p>
          <a:p>
            <a:pPr>
              <a:defRPr sz="2000">
                <a:latin typeface="Arial"/>
                <a:ea typeface="Arial"/>
                <a:cs typeface="Arial"/>
                <a:sym typeface="Arial"/>
              </a:defRPr>
            </a:pPr>
            <a:endParaRPr/>
          </a:p>
          <a:p>
            <a:pPr>
              <a:defRPr sz="2000">
                <a:latin typeface="Arial"/>
                <a:ea typeface="Arial"/>
                <a:cs typeface="Arial"/>
                <a:sym typeface="Arial"/>
              </a:defRPr>
            </a:pPr>
            <a:r>
              <a:t>Are these fast</a:t>
            </a:r>
          </a:p>
          <a:p>
            <a:pPr>
              <a:defRPr sz="2000">
                <a:latin typeface="Arial"/>
                <a:ea typeface="Arial"/>
                <a:cs typeface="Arial"/>
                <a:sym typeface="Arial"/>
              </a:defRPr>
            </a:pPr>
            <a:r>
              <a:t>or slow processes? </a:t>
            </a:r>
          </a:p>
          <a:p>
            <a:pPr>
              <a:defRPr sz="2000">
                <a:latin typeface="Arial"/>
                <a:ea typeface="Arial"/>
                <a:cs typeface="Arial"/>
                <a:sym typeface="Arial"/>
              </a:defRPr>
            </a:pPr>
            <a:endParaRPr/>
          </a:p>
          <a:p>
            <a:pPr>
              <a:defRPr sz="2000">
                <a:latin typeface="Arial"/>
                <a:ea typeface="Arial"/>
                <a:cs typeface="Arial"/>
                <a:sym typeface="Arial"/>
              </a:defRPr>
            </a:pPr>
            <a:r>
              <a:t>How can we </a:t>
            </a:r>
          </a:p>
          <a:p>
            <a:pPr>
              <a:defRPr sz="2000">
                <a:latin typeface="Arial"/>
                <a:ea typeface="Arial"/>
                <a:cs typeface="Arial"/>
                <a:sym typeface="Arial"/>
              </a:defRPr>
            </a:pPr>
            <a:r>
              <a:t>measure</a:t>
            </a:r>
          </a:p>
          <a:p>
            <a:pPr>
              <a:defRPr sz="2000">
                <a:latin typeface="Arial"/>
                <a:ea typeface="Arial"/>
                <a:cs typeface="Arial"/>
                <a:sym typeface="Arial"/>
              </a:defRPr>
            </a:pPr>
            <a:r>
              <a:t>the changes?</a:t>
            </a:r>
          </a:p>
        </p:txBody>
      </p:sp>
      <p:pic>
        <p:nvPicPr>
          <p:cNvPr id="762" name="450px-Shoup_Glacier.jpg"/>
          <p:cNvPicPr>
            <a:picLocks noChangeAspect="1"/>
          </p:cNvPicPr>
          <p:nvPr/>
        </p:nvPicPr>
        <p:blipFill>
          <a:blip r:embed="rId3">
            <a:extLst/>
          </a:blip>
          <a:stretch>
            <a:fillRect/>
          </a:stretch>
        </p:blipFill>
        <p:spPr>
          <a:xfrm>
            <a:off x="-37365" y="-518344"/>
            <a:ext cx="7059167" cy="9412222"/>
          </a:xfrm>
          <a:prstGeom prst="rect">
            <a:avLst/>
          </a:prstGeom>
          <a:ln w="12700">
            <a:miter lim="400000"/>
          </a:ln>
        </p:spPr>
      </p:pic>
      <p:sp>
        <p:nvSpPr>
          <p:cNvPr id="763" name="Shape 763"/>
          <p:cNvSpPr/>
          <p:nvPr/>
        </p:nvSpPr>
        <p:spPr>
          <a:xfrm>
            <a:off x="667463" y="-85826"/>
            <a:ext cx="7202469"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Forces that shape the Earth</a:t>
            </a:r>
          </a:p>
        </p:txBody>
      </p:sp>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p:nvPr/>
        </p:nvSpPr>
        <p:spPr>
          <a:xfrm>
            <a:off x="667463" y="-265905"/>
            <a:ext cx="813733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Measuring Weathering and Erosion</a:t>
            </a:r>
          </a:p>
        </p:txBody>
      </p:sp>
      <p:pic>
        <p:nvPicPr>
          <p:cNvPr id="768" name="-Soil_Erosion_in_Salem-.jpg"/>
          <p:cNvPicPr>
            <a:picLocks noChangeAspect="1"/>
          </p:cNvPicPr>
          <p:nvPr/>
        </p:nvPicPr>
        <p:blipFill>
          <a:blip r:embed="rId3">
            <a:extLst/>
          </a:blip>
          <a:stretch>
            <a:fillRect/>
          </a:stretch>
        </p:blipFill>
        <p:spPr>
          <a:xfrm>
            <a:off x="3541549" y="2993100"/>
            <a:ext cx="5700208" cy="4275155"/>
          </a:xfrm>
          <a:prstGeom prst="rect">
            <a:avLst/>
          </a:prstGeom>
          <a:ln w="12700">
            <a:miter lim="400000"/>
          </a:ln>
        </p:spPr>
      </p:pic>
      <p:pic>
        <p:nvPicPr>
          <p:cNvPr id="769" name="Landslide_Böschungsrutschung.jpg"/>
          <p:cNvPicPr>
            <a:picLocks noChangeAspect="1"/>
          </p:cNvPicPr>
          <p:nvPr/>
        </p:nvPicPr>
        <p:blipFill>
          <a:blip r:embed="rId4">
            <a:extLst/>
          </a:blip>
          <a:stretch>
            <a:fillRect/>
          </a:stretch>
        </p:blipFill>
        <p:spPr>
          <a:xfrm>
            <a:off x="5219501" y="-64226"/>
            <a:ext cx="4583758" cy="3437820"/>
          </a:xfrm>
          <a:prstGeom prst="rect">
            <a:avLst/>
          </a:prstGeom>
          <a:ln w="12700">
            <a:miter lim="400000"/>
          </a:ln>
        </p:spPr>
      </p:pic>
      <p:pic>
        <p:nvPicPr>
          <p:cNvPr id="770" name="TerracesBuffers.jpeg"/>
          <p:cNvPicPr>
            <a:picLocks noChangeAspect="1"/>
          </p:cNvPicPr>
          <p:nvPr/>
        </p:nvPicPr>
        <p:blipFill>
          <a:blip r:embed="rId5">
            <a:extLst/>
          </a:blip>
          <a:stretch>
            <a:fillRect/>
          </a:stretch>
        </p:blipFill>
        <p:spPr>
          <a:xfrm>
            <a:off x="-310527" y="3384071"/>
            <a:ext cx="4267044" cy="5973859"/>
          </a:xfrm>
          <a:prstGeom prst="rect">
            <a:avLst/>
          </a:prstGeom>
          <a:ln w="12700">
            <a:miter lim="400000"/>
          </a:ln>
        </p:spPr>
      </p:pic>
      <p:pic>
        <p:nvPicPr>
          <p:cNvPr id="771" name="heavy rain 2.jpg"/>
          <p:cNvPicPr>
            <a:picLocks noChangeAspect="1"/>
          </p:cNvPicPr>
          <p:nvPr/>
        </p:nvPicPr>
        <p:blipFill>
          <a:blip r:embed="rId6">
            <a:extLst/>
          </a:blip>
          <a:stretch>
            <a:fillRect/>
          </a:stretch>
        </p:blipFill>
        <p:spPr>
          <a:xfrm>
            <a:off x="154841" y="-31329"/>
            <a:ext cx="5197333" cy="3437820"/>
          </a:xfrm>
          <a:prstGeom prst="rect">
            <a:avLst/>
          </a:prstGeom>
          <a:ln w="12700">
            <a:miter lim="400000"/>
          </a:ln>
        </p:spPr>
      </p:pic>
      <p:pic>
        <p:nvPicPr>
          <p:cNvPr id="772" name="light rain.jpg"/>
          <p:cNvPicPr>
            <a:picLocks noChangeAspect="1"/>
          </p:cNvPicPr>
          <p:nvPr/>
        </p:nvPicPr>
        <p:blipFill>
          <a:blip r:embed="rId7">
            <a:extLst/>
          </a:blip>
          <a:srcRect/>
          <a:stretch>
            <a:fillRect/>
          </a:stretch>
        </p:blipFill>
        <p:spPr>
          <a:xfrm>
            <a:off x="-2255979" y="-97123"/>
            <a:ext cx="4671463" cy="3503597"/>
          </a:xfrm>
          <a:prstGeom prst="rect">
            <a:avLst/>
          </a:prstGeom>
          <a:ln w="12700">
            <a:miter lim="400000"/>
          </a:ln>
        </p:spPr>
      </p:pic>
      <p:sp>
        <p:nvSpPr>
          <p:cNvPr id="773" name="Shape 773"/>
          <p:cNvSpPr/>
          <p:nvPr/>
        </p:nvSpPr>
        <p:spPr>
          <a:xfrm>
            <a:off x="2147789" y="2857358"/>
            <a:ext cx="3781622" cy="931538"/>
          </a:xfrm>
          <a:prstGeom prst="rect">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wrap="none" lIns="45719" rIns="45719">
            <a:spAutoFit/>
          </a:bodyPr>
          <a:lstStyle/>
          <a:p>
            <a:pPr>
              <a:defRPr sz="2600">
                <a:latin typeface="Arial"/>
                <a:ea typeface="Arial"/>
                <a:cs typeface="Arial"/>
                <a:sym typeface="Arial"/>
              </a:defRPr>
            </a:pPr>
            <a:r>
              <a:t>Soil Erosion Equation </a:t>
            </a:r>
          </a:p>
          <a:p>
            <a:pPr>
              <a:defRPr sz="2600">
                <a:latin typeface="Arial"/>
                <a:ea typeface="Arial"/>
                <a:cs typeface="Arial"/>
                <a:sym typeface="Arial"/>
              </a:defRPr>
            </a:pPr>
            <a:r>
              <a:t>A = R * K * LS * C * P</a:t>
            </a:r>
          </a:p>
        </p:txBody>
      </p:sp>
      <p:sp>
        <p:nvSpPr>
          <p:cNvPr id="774" name="Shape 774"/>
          <p:cNvSpPr/>
          <p:nvPr/>
        </p:nvSpPr>
        <p:spPr>
          <a:xfrm>
            <a:off x="2601067" y="244573"/>
            <a:ext cx="2433004"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r>
              <a:t>R= Force of rain</a:t>
            </a:r>
          </a:p>
        </p:txBody>
      </p:sp>
      <p:sp>
        <p:nvSpPr>
          <p:cNvPr id="775" name="Shape 775"/>
          <p:cNvSpPr/>
          <p:nvPr/>
        </p:nvSpPr>
        <p:spPr>
          <a:xfrm>
            <a:off x="479109" y="1238264"/>
            <a:ext cx="1247141"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r>
              <a:t>light rain </a:t>
            </a:r>
          </a:p>
        </p:txBody>
      </p:sp>
      <p:sp>
        <p:nvSpPr>
          <p:cNvPr id="776" name="Shape 776"/>
          <p:cNvSpPr/>
          <p:nvPr/>
        </p:nvSpPr>
        <p:spPr>
          <a:xfrm>
            <a:off x="2842112" y="1358316"/>
            <a:ext cx="126152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r>
              <a:t>hard rain </a:t>
            </a:r>
          </a:p>
        </p:txBody>
      </p:sp>
      <p:sp>
        <p:nvSpPr>
          <p:cNvPr id="777" name="Shape 777"/>
          <p:cNvSpPr/>
          <p:nvPr/>
        </p:nvSpPr>
        <p:spPr>
          <a:xfrm>
            <a:off x="4125082" y="4300282"/>
            <a:ext cx="2787069" cy="792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a:ea typeface="Arial"/>
                <a:cs typeface="Arial"/>
                <a:sym typeface="Arial"/>
              </a:defRPr>
            </a:lvl1pPr>
          </a:lstStyle>
          <a:p>
            <a:r>
              <a:t>K= how easy can soil be removed</a:t>
            </a:r>
          </a:p>
        </p:txBody>
      </p:sp>
      <p:sp>
        <p:nvSpPr>
          <p:cNvPr id="778" name="Shape 778"/>
          <p:cNvSpPr/>
          <p:nvPr/>
        </p:nvSpPr>
        <p:spPr>
          <a:xfrm>
            <a:off x="5468915" y="129078"/>
            <a:ext cx="3093237" cy="1148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a:ea typeface="Arial"/>
                <a:cs typeface="Arial"/>
                <a:sym typeface="Arial"/>
              </a:defRPr>
            </a:lvl1pPr>
          </a:lstStyle>
          <a:p>
            <a:r>
              <a:t>L and S= the length and steepness of a slope</a:t>
            </a:r>
          </a:p>
        </p:txBody>
      </p:sp>
      <p:sp>
        <p:nvSpPr>
          <p:cNvPr id="779" name="Shape 779"/>
          <p:cNvSpPr/>
          <p:nvPr/>
        </p:nvSpPr>
        <p:spPr>
          <a:xfrm>
            <a:off x="159343" y="4300282"/>
            <a:ext cx="3718121" cy="792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FF"/>
                </a:solidFill>
                <a:latin typeface="Arial"/>
                <a:ea typeface="Arial"/>
                <a:cs typeface="Arial"/>
                <a:sym typeface="Arial"/>
              </a:defRPr>
            </a:lvl1pPr>
          </a:lstStyle>
          <a:p>
            <a:r>
              <a:t>C and P= practices that help stop erosion</a:t>
            </a:r>
          </a:p>
        </p:txBody>
      </p:sp>
      <p:sp>
        <p:nvSpPr>
          <p:cNvPr id="1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p:nvPr/>
        </p:nvSpPr>
        <p:spPr>
          <a:xfrm>
            <a:off x="682470" y="-100833"/>
            <a:ext cx="813733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Measuring Weathering and Erosion</a:t>
            </a:r>
          </a:p>
        </p:txBody>
      </p:sp>
      <p:pic>
        <p:nvPicPr>
          <p:cNvPr id="784" name="450px-Lidar_P1270901.jpg"/>
          <p:cNvPicPr>
            <a:picLocks noChangeAspect="1"/>
          </p:cNvPicPr>
          <p:nvPr/>
        </p:nvPicPr>
        <p:blipFill>
          <a:blip r:embed="rId3">
            <a:extLst/>
          </a:blip>
          <a:stretch>
            <a:fillRect/>
          </a:stretch>
        </p:blipFill>
        <p:spPr>
          <a:xfrm>
            <a:off x="169449" y="825492"/>
            <a:ext cx="3216749" cy="4288999"/>
          </a:xfrm>
          <a:prstGeom prst="rect">
            <a:avLst/>
          </a:prstGeom>
          <a:ln w="12700">
            <a:miter lim="400000"/>
          </a:ln>
        </p:spPr>
      </p:pic>
      <p:sp>
        <p:nvSpPr>
          <p:cNvPr id="785" name="Shape 785"/>
          <p:cNvSpPr/>
          <p:nvPr/>
        </p:nvSpPr>
        <p:spPr>
          <a:xfrm>
            <a:off x="3773456" y="873516"/>
            <a:ext cx="5277028" cy="355022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b="0">
                <a:latin typeface="Arial"/>
                <a:ea typeface="Arial"/>
                <a:cs typeface="Arial"/>
                <a:sym typeface="Arial"/>
              </a:defRPr>
            </a:pPr>
            <a:r>
              <a:rPr dirty="0"/>
              <a:t>Geomorphologists use other methods such as laser scanning to find the rate of weathering and erosion. </a:t>
            </a:r>
          </a:p>
          <a:p>
            <a:pPr>
              <a:defRPr b="0">
                <a:latin typeface="Arial"/>
                <a:ea typeface="Arial"/>
                <a:cs typeface="Arial"/>
                <a:sym typeface="Arial"/>
              </a:defRPr>
            </a:pPr>
            <a:endParaRPr dirty="0"/>
          </a:p>
          <a:p>
            <a:pPr>
              <a:defRPr b="0">
                <a:latin typeface="Arial"/>
                <a:ea typeface="Arial"/>
                <a:cs typeface="Arial"/>
                <a:sym typeface="Arial"/>
              </a:defRPr>
            </a:pPr>
            <a:r>
              <a:rPr dirty="0"/>
              <a:t>Lasers scan a rock to map its surface. The scans determine differences in the roughness of the surface.</a:t>
            </a:r>
          </a:p>
          <a:p>
            <a:pPr>
              <a:defRPr b="0">
                <a:latin typeface="Arial"/>
                <a:ea typeface="Arial"/>
                <a:cs typeface="Arial"/>
                <a:sym typeface="Arial"/>
              </a:defRPr>
            </a:pPr>
            <a:endParaRPr dirty="0"/>
          </a:p>
          <a:p>
            <a:pPr>
              <a:defRPr b="0">
                <a:latin typeface="Arial"/>
                <a:ea typeface="Arial"/>
                <a:cs typeface="Arial"/>
                <a:sym typeface="Arial"/>
              </a:defRPr>
            </a:pPr>
            <a:r>
              <a:rPr dirty="0"/>
              <a:t>Scans are done many times over several years or decades. Results show if the surface is worn away or if deposits are made.  </a:t>
            </a:r>
          </a:p>
        </p:txBody>
      </p:sp>
      <p:sp>
        <p:nvSpPr>
          <p:cNvPr id="786" name="Shape 786"/>
          <p:cNvSpPr/>
          <p:nvPr/>
        </p:nvSpPr>
        <p:spPr>
          <a:xfrm>
            <a:off x="6901685" y="5253845"/>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a:solidFill>
              <a:srgbClr val="0939BD"/>
            </a:solidFill>
          </a:ln>
          <a:effectLst>
            <a:outerShdw blurRad="38100" dist="20000" dir="5400000" rotWithShape="0">
              <a:srgbClr val="000000">
                <a:alpha val="38000"/>
              </a:srgbClr>
            </a:outerShdw>
          </a:effectLst>
        </p:spPr>
        <p:txBody>
          <a:bodyPr lIns="45719" rIns="45719"/>
          <a:lstStyle/>
          <a:p>
            <a:endParaRPr/>
          </a:p>
        </p:txBody>
      </p:sp>
      <p:sp>
        <p:nvSpPr>
          <p:cNvPr id="787" name="Shape 787"/>
          <p:cNvSpPr/>
          <p:nvPr/>
        </p:nvSpPr>
        <p:spPr>
          <a:xfrm>
            <a:off x="7295528" y="5519547"/>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a:solidFill>
              <a:srgbClr val="0939BD"/>
            </a:solidFill>
          </a:ln>
          <a:effectLst>
            <a:outerShdw blurRad="38100" dist="20000" dir="5400000" rotWithShape="0">
              <a:srgbClr val="000000">
                <a:alpha val="38000"/>
              </a:srgbClr>
            </a:outerShdw>
          </a:effectLst>
        </p:spPr>
        <p:txBody>
          <a:bodyPr lIns="45719" rIns="45719"/>
          <a:lstStyle/>
          <a:p>
            <a:endParaRPr/>
          </a:p>
        </p:txBody>
      </p:sp>
      <p:sp>
        <p:nvSpPr>
          <p:cNvPr id="788" name="Shape 788"/>
          <p:cNvSpPr/>
          <p:nvPr/>
        </p:nvSpPr>
        <p:spPr>
          <a:xfrm>
            <a:off x="7256286" y="4911088"/>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a:solidFill>
              <a:srgbClr val="ED4630"/>
            </a:solidFill>
          </a:ln>
          <a:effectLst>
            <a:outerShdw blurRad="38100" dist="20000" dir="5400000" rotWithShape="0">
              <a:srgbClr val="000000">
                <a:alpha val="38000"/>
              </a:srgbClr>
            </a:outerShdw>
          </a:effectLst>
        </p:spPr>
        <p:txBody>
          <a:bodyPr lIns="45719" rIns="45719"/>
          <a:lstStyle/>
          <a:p>
            <a:endParaRPr/>
          </a:p>
        </p:txBody>
      </p:sp>
      <p:sp>
        <p:nvSpPr>
          <p:cNvPr id="789" name="Shape 789"/>
          <p:cNvSpPr/>
          <p:nvPr/>
        </p:nvSpPr>
        <p:spPr>
          <a:xfrm>
            <a:off x="7206628" y="5380845"/>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a:solidFill>
              <a:srgbClr val="55BCFB"/>
            </a:solidFill>
          </a:ln>
          <a:effectLst>
            <a:outerShdw blurRad="38100" dist="20000" dir="5400000" rotWithShape="0">
              <a:srgbClr val="000000">
                <a:alpha val="38000"/>
              </a:srgbClr>
            </a:outerShdw>
          </a:effectLst>
        </p:spPr>
        <p:txBody>
          <a:bodyPr lIns="45719" rIns="45719"/>
          <a:lstStyle/>
          <a:p>
            <a:endParaRPr/>
          </a:p>
        </p:txBody>
      </p:sp>
      <p:sp>
        <p:nvSpPr>
          <p:cNvPr id="790" name="Shape 790"/>
          <p:cNvSpPr/>
          <p:nvPr/>
        </p:nvSpPr>
        <p:spPr>
          <a:xfrm>
            <a:off x="7422528" y="5139395"/>
            <a:ext cx="39039" cy="32796"/>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a:solidFill>
              <a:srgbClr val="55BCFB"/>
            </a:solidFill>
          </a:ln>
          <a:effectLst>
            <a:outerShdw blurRad="38100" dist="20000" dir="5400000" rotWithShape="0">
              <a:srgbClr val="000000">
                <a:alpha val="38000"/>
              </a:srgbClr>
            </a:outerShdw>
          </a:effectLst>
        </p:spPr>
        <p:txBody>
          <a:bodyPr lIns="45719" rIns="45719"/>
          <a:lstStyle/>
          <a:p>
            <a:endParaRPr/>
          </a:p>
        </p:txBody>
      </p:sp>
      <p:sp>
        <p:nvSpPr>
          <p:cNvPr id="791" name="Shape 791"/>
          <p:cNvSpPr/>
          <p:nvPr/>
        </p:nvSpPr>
        <p:spPr>
          <a:xfrm>
            <a:off x="7206628" y="4971160"/>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a:solidFill>
              <a:schemeClr val="accent6"/>
            </a:solidFill>
          </a:ln>
          <a:effectLst>
            <a:outerShdw blurRad="38100" dist="20000" dir="5400000" rotWithShape="0">
              <a:srgbClr val="000000">
                <a:alpha val="38000"/>
              </a:srgbClr>
            </a:outerShdw>
          </a:effectLst>
        </p:spPr>
        <p:txBody>
          <a:bodyPr lIns="45719" rIns="45719"/>
          <a:lstStyle/>
          <a:p>
            <a:endParaRPr/>
          </a:p>
        </p:txBody>
      </p:sp>
      <p:grpSp>
        <p:nvGrpSpPr>
          <p:cNvPr id="823" name="Group 823"/>
          <p:cNvGrpSpPr/>
          <p:nvPr/>
        </p:nvGrpSpPr>
        <p:grpSpPr>
          <a:xfrm>
            <a:off x="3773456" y="4234179"/>
            <a:ext cx="5256637" cy="4021180"/>
            <a:chOff x="0" y="0"/>
            <a:chExt cx="5256636" cy="4021178"/>
          </a:xfrm>
        </p:grpSpPr>
        <p:pic>
          <p:nvPicPr>
            <p:cNvPr id="792" name="1024px-Temagami_greenstone_belt_pillow_lava.jpg"/>
            <p:cNvPicPr>
              <a:picLocks noChangeAspect="1"/>
            </p:cNvPicPr>
            <p:nvPr/>
          </p:nvPicPr>
          <p:blipFill>
            <a:blip r:embed="rId4">
              <a:extLst/>
            </a:blip>
            <a:stretch>
              <a:fillRect/>
            </a:stretch>
          </p:blipFill>
          <p:spPr>
            <a:xfrm>
              <a:off x="0" y="78701"/>
              <a:ext cx="5256637" cy="3942478"/>
            </a:xfrm>
            <a:prstGeom prst="rect">
              <a:avLst/>
            </a:prstGeom>
            <a:ln w="12700" cap="flat">
              <a:noFill/>
              <a:miter lim="400000"/>
            </a:ln>
            <a:effectLst/>
          </p:spPr>
        </p:pic>
        <p:sp>
          <p:nvSpPr>
            <p:cNvPr id="793" name="Shape 793"/>
            <p:cNvSpPr/>
            <p:nvPr/>
          </p:nvSpPr>
          <p:spPr>
            <a:xfrm>
              <a:off x="3509372" y="2033540"/>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94" name="Shape 794"/>
            <p:cNvSpPr/>
            <p:nvPr/>
          </p:nvSpPr>
          <p:spPr>
            <a:xfrm>
              <a:off x="3509372" y="1846307"/>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95" name="Shape 795"/>
            <p:cNvSpPr/>
            <p:nvPr/>
          </p:nvSpPr>
          <p:spPr>
            <a:xfrm>
              <a:off x="3293472" y="138796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96" name="Shape 796"/>
            <p:cNvSpPr/>
            <p:nvPr/>
          </p:nvSpPr>
          <p:spPr>
            <a:xfrm>
              <a:off x="3115529" y="1146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97" name="Shape 797"/>
            <p:cNvSpPr/>
            <p:nvPr/>
          </p:nvSpPr>
          <p:spPr>
            <a:xfrm>
              <a:off x="3293472" y="978280"/>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98" name="Shape 798"/>
            <p:cNvSpPr/>
            <p:nvPr/>
          </p:nvSpPr>
          <p:spPr>
            <a:xfrm>
              <a:off x="3470130" y="877388"/>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99" name="Shape 799"/>
            <p:cNvSpPr/>
            <p:nvPr/>
          </p:nvSpPr>
          <p:spPr>
            <a:xfrm>
              <a:off x="3470130" y="1496411"/>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0" name="Shape 800"/>
            <p:cNvSpPr/>
            <p:nvPr/>
          </p:nvSpPr>
          <p:spPr>
            <a:xfrm>
              <a:off x="2898630" y="1146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1" name="Shape 801"/>
            <p:cNvSpPr/>
            <p:nvPr/>
          </p:nvSpPr>
          <p:spPr>
            <a:xfrm>
              <a:off x="3665909" y="1653667"/>
              <a:ext cx="39040"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2" name="Shape 802"/>
            <p:cNvSpPr/>
            <p:nvPr/>
          </p:nvSpPr>
          <p:spPr>
            <a:xfrm>
              <a:off x="3293472" y="1146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3" name="Shape 803"/>
            <p:cNvSpPr/>
            <p:nvPr/>
          </p:nvSpPr>
          <p:spPr>
            <a:xfrm>
              <a:off x="3665909" y="1387966"/>
              <a:ext cx="39040"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4" name="Shape 804"/>
            <p:cNvSpPr/>
            <p:nvPr/>
          </p:nvSpPr>
          <p:spPr>
            <a:xfrm>
              <a:off x="3509372" y="1146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5" name="Shape 805"/>
            <p:cNvSpPr/>
            <p:nvPr/>
          </p:nvSpPr>
          <p:spPr>
            <a:xfrm>
              <a:off x="3636372" y="2160540"/>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6" name="Shape 806"/>
            <p:cNvSpPr/>
            <p:nvPr/>
          </p:nvSpPr>
          <p:spPr>
            <a:xfrm>
              <a:off x="3242529" y="151496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7" name="Shape 807"/>
            <p:cNvSpPr/>
            <p:nvPr/>
          </p:nvSpPr>
          <p:spPr>
            <a:xfrm>
              <a:off x="3636372" y="1973307"/>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8" name="Shape 808"/>
            <p:cNvSpPr/>
            <p:nvPr/>
          </p:nvSpPr>
          <p:spPr>
            <a:xfrm>
              <a:off x="3636372" y="1780667"/>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9" name="Shape 809"/>
            <p:cNvSpPr/>
            <p:nvPr/>
          </p:nvSpPr>
          <p:spPr>
            <a:xfrm>
              <a:off x="3792909" y="1780667"/>
              <a:ext cx="39040"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0" name="Shape 810"/>
            <p:cNvSpPr/>
            <p:nvPr/>
          </p:nvSpPr>
          <p:spPr>
            <a:xfrm>
              <a:off x="3420472" y="1273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1" name="Shape 811"/>
            <p:cNvSpPr/>
            <p:nvPr/>
          </p:nvSpPr>
          <p:spPr>
            <a:xfrm>
              <a:off x="3792909" y="1514966"/>
              <a:ext cx="39040"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2" name="Shape 812"/>
            <p:cNvSpPr/>
            <p:nvPr/>
          </p:nvSpPr>
          <p:spPr>
            <a:xfrm>
              <a:off x="3242529" y="1273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3" name="Shape 813"/>
            <p:cNvSpPr/>
            <p:nvPr/>
          </p:nvSpPr>
          <p:spPr>
            <a:xfrm>
              <a:off x="3597130" y="1004388"/>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4" name="Shape 814"/>
            <p:cNvSpPr/>
            <p:nvPr/>
          </p:nvSpPr>
          <p:spPr>
            <a:xfrm>
              <a:off x="3597130" y="1172208"/>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5" name="Shape 815"/>
            <p:cNvSpPr/>
            <p:nvPr/>
          </p:nvSpPr>
          <p:spPr>
            <a:xfrm>
              <a:off x="3025630" y="127351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6" name="Shape 816"/>
            <p:cNvSpPr/>
            <p:nvPr/>
          </p:nvSpPr>
          <p:spPr>
            <a:xfrm>
              <a:off x="3547472" y="1641966"/>
              <a:ext cx="39039" cy="32795"/>
            </a:xfrm>
            <a:custGeom>
              <a:avLst/>
              <a:gdLst/>
              <a:ahLst/>
              <a:cxnLst>
                <a:cxn ang="0">
                  <a:pos x="wd2" y="hd2"/>
                </a:cxn>
                <a:cxn ang="5400000">
                  <a:pos x="wd2" y="hd2"/>
                </a:cxn>
                <a:cxn ang="10800000">
                  <a:pos x="wd2" y="hd2"/>
                </a:cxn>
                <a:cxn ang="16200000">
                  <a:pos x="wd2" y="hd2"/>
                </a:cxn>
              </a:cxnLst>
              <a:rect l="0" t="0" r="r" b="b"/>
              <a:pathLst>
                <a:path w="21219" h="19583"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nvGrpSpPr>
            <p:cNvPr id="820" name="Group 820"/>
            <p:cNvGrpSpPr/>
            <p:nvPr/>
          </p:nvGrpSpPr>
          <p:grpSpPr>
            <a:xfrm>
              <a:off x="4558289" y="216390"/>
              <a:ext cx="338784" cy="730782"/>
              <a:chOff x="0" y="0"/>
              <a:chExt cx="338782" cy="730781"/>
            </a:xfrm>
          </p:grpSpPr>
          <p:sp>
            <p:nvSpPr>
              <p:cNvPr id="817" name="Shape 817"/>
              <p:cNvSpPr/>
              <p:nvPr/>
            </p:nvSpPr>
            <p:spPr>
              <a:xfrm>
                <a:off x="0" y="474052"/>
                <a:ext cx="338783" cy="256730"/>
              </a:xfrm>
              <a:prstGeom prst="rect">
                <a:avLst/>
              </a:prstGeom>
              <a:gradFill flip="none" rotWithShape="1">
                <a:gsLst>
                  <a:gs pos="0">
                    <a:srgbClr val="0E46E5"/>
                  </a:gs>
                  <a:gs pos="100000">
                    <a:srgbClr val="21F8BE"/>
                  </a:gs>
                </a:gsLst>
                <a:lin ang="16200000" scaled="0"/>
              </a:gradFill>
              <a:ln w="12700" cap="flat">
                <a:noFill/>
                <a:miter lim="400000"/>
              </a:ln>
              <a:effectLst/>
            </p:spPr>
            <p:txBody>
              <a:bodyPr wrap="square" lIns="45719" tIns="45719" rIns="45719" bIns="45719" numCol="1" anchor="ctr">
                <a:noAutofit/>
              </a:bodyPr>
              <a:lstStyle/>
              <a:p>
                <a:endParaRPr/>
              </a:p>
            </p:txBody>
          </p:sp>
          <p:sp>
            <p:nvSpPr>
              <p:cNvPr id="818" name="Shape 818"/>
              <p:cNvSpPr/>
              <p:nvPr/>
            </p:nvSpPr>
            <p:spPr>
              <a:xfrm>
                <a:off x="0" y="241300"/>
                <a:ext cx="338783" cy="256729"/>
              </a:xfrm>
              <a:prstGeom prst="rect">
                <a:avLst/>
              </a:prstGeom>
              <a:gradFill flip="none" rotWithShape="1">
                <a:gsLst>
                  <a:gs pos="0">
                    <a:srgbClr val="21F8BE"/>
                  </a:gs>
                  <a:gs pos="100000">
                    <a:srgbClr val="F9FB3D"/>
                  </a:gs>
                </a:gsLst>
                <a:lin ang="16200000" scaled="0"/>
              </a:gradFill>
              <a:ln w="12700" cap="flat">
                <a:noFill/>
                <a:miter lim="400000"/>
              </a:ln>
              <a:effectLst/>
            </p:spPr>
            <p:txBody>
              <a:bodyPr wrap="square" lIns="45719" tIns="45719" rIns="45719" bIns="45719" numCol="1" anchor="ctr">
                <a:noAutofit/>
              </a:bodyPr>
              <a:lstStyle/>
              <a:p>
                <a:endParaRPr/>
              </a:p>
            </p:txBody>
          </p:sp>
          <p:sp>
            <p:nvSpPr>
              <p:cNvPr id="819" name="Shape 819"/>
              <p:cNvSpPr/>
              <p:nvPr/>
            </p:nvSpPr>
            <p:spPr>
              <a:xfrm>
                <a:off x="0" y="0"/>
                <a:ext cx="338783" cy="256729"/>
              </a:xfrm>
              <a:prstGeom prst="rect">
                <a:avLst/>
              </a:prstGeom>
              <a:gradFill flip="none" rotWithShape="1">
                <a:gsLst>
                  <a:gs pos="0">
                    <a:srgbClr val="F9FB3D"/>
                  </a:gs>
                  <a:gs pos="100000">
                    <a:srgbClr val="FF3A0C"/>
                  </a:gs>
                </a:gsLst>
                <a:lin ang="16200000" scaled="0"/>
              </a:gradFill>
              <a:ln w="12700" cap="flat">
                <a:noFill/>
                <a:miter lim="400000"/>
              </a:ln>
              <a:effectLst/>
            </p:spPr>
            <p:txBody>
              <a:bodyPr wrap="square" lIns="45719" tIns="45719" rIns="45719" bIns="45719" numCol="1" anchor="ctr">
                <a:noAutofit/>
              </a:bodyPr>
              <a:lstStyle/>
              <a:p>
                <a:endParaRPr/>
              </a:p>
            </p:txBody>
          </p:sp>
        </p:grpSp>
        <p:sp>
          <p:nvSpPr>
            <p:cNvPr id="821" name="Shape 821"/>
            <p:cNvSpPr/>
            <p:nvPr/>
          </p:nvSpPr>
          <p:spPr>
            <a:xfrm>
              <a:off x="3768739" y="0"/>
              <a:ext cx="769514"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rPr dirty="0"/>
                <a:t>+ </a:t>
              </a:r>
              <a:r>
                <a:rPr sz="1100" dirty="0">
                  <a:latin typeface="Arial"/>
                  <a:ea typeface="Arial"/>
                  <a:cs typeface="Arial"/>
                  <a:sym typeface="Arial"/>
                </a:rPr>
                <a:t>0.6 mm</a:t>
              </a:r>
            </a:p>
          </p:txBody>
        </p:sp>
        <p:sp>
          <p:nvSpPr>
            <p:cNvPr id="822" name="Shape 822"/>
            <p:cNvSpPr/>
            <p:nvPr/>
          </p:nvSpPr>
          <p:spPr>
            <a:xfrm>
              <a:off x="3773787" y="708367"/>
              <a:ext cx="72077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 </a:t>
              </a:r>
              <a:r>
                <a:rPr sz="1100">
                  <a:latin typeface="Arial"/>
                  <a:ea typeface="Arial"/>
                  <a:cs typeface="Arial"/>
                  <a:sym typeface="Arial"/>
                </a:rPr>
                <a:t>0.6 mm</a:t>
              </a:r>
            </a:p>
          </p:txBody>
        </p:sp>
      </p:grpSp>
      <p:sp>
        <p:nvSpPr>
          <p:cNvPr id="43"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p:nvPr/>
        </p:nvSpPr>
        <p:spPr>
          <a:xfrm>
            <a:off x="381000" y="228600"/>
            <a:ext cx="8305800" cy="11432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0">
                <a:latin typeface="Arial"/>
                <a:ea typeface="Arial"/>
                <a:cs typeface="Arial"/>
                <a:sym typeface="Arial"/>
              </a:defRPr>
            </a:lvl1pPr>
          </a:lstStyle>
          <a:p>
            <a:r>
              <a:t>Understanding Earth through        Fossils and Rocks</a:t>
            </a:r>
          </a:p>
        </p:txBody>
      </p:sp>
      <p:sp>
        <p:nvSpPr>
          <p:cNvPr id="828" name="Shape 828"/>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829" name="Shape 829"/>
          <p:cNvSpPr/>
          <p:nvPr/>
        </p:nvSpPr>
        <p:spPr>
          <a:xfrm>
            <a:off x="212439" y="1445409"/>
            <a:ext cx="4702461" cy="501675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b="0">
                <a:latin typeface="Arial"/>
                <a:ea typeface="Arial"/>
                <a:cs typeface="Arial"/>
                <a:sym typeface="Arial"/>
              </a:defRPr>
            </a:pPr>
            <a:r>
              <a:rPr dirty="0"/>
              <a:t>In the </a:t>
            </a:r>
            <a:r>
              <a:rPr dirty="0" smtClean="0"/>
              <a:t>1800s</a:t>
            </a:r>
            <a:r>
              <a:rPr lang="en-US" dirty="0" smtClean="0"/>
              <a:t>,</a:t>
            </a:r>
            <a:r>
              <a:rPr dirty="0" smtClean="0"/>
              <a:t> </a:t>
            </a:r>
            <a:r>
              <a:rPr lang="en-US" dirty="0" smtClean="0"/>
              <a:t>scientists made </a:t>
            </a:r>
            <a:r>
              <a:rPr dirty="0" smtClean="0"/>
              <a:t>several </a:t>
            </a:r>
            <a:endParaRPr dirty="0"/>
          </a:p>
          <a:p>
            <a:pPr>
              <a:defRPr b="0">
                <a:latin typeface="Arial"/>
                <a:ea typeface="Arial"/>
                <a:cs typeface="Arial"/>
                <a:sym typeface="Arial"/>
              </a:defRPr>
            </a:pPr>
            <a:r>
              <a:rPr dirty="0"/>
              <a:t>major </a:t>
            </a:r>
            <a:r>
              <a:rPr dirty="0" smtClean="0"/>
              <a:t>discoveries</a:t>
            </a:r>
            <a:r>
              <a:rPr lang="en-US" dirty="0" smtClean="0"/>
              <a:t>:</a:t>
            </a:r>
            <a:r>
              <a:rPr dirty="0" smtClean="0"/>
              <a:t>  </a:t>
            </a:r>
            <a:endParaRPr dirty="0"/>
          </a:p>
          <a:p>
            <a:pPr>
              <a:defRPr b="0">
                <a:latin typeface="Arial"/>
                <a:ea typeface="Arial"/>
                <a:cs typeface="Arial"/>
                <a:sym typeface="Arial"/>
              </a:defRPr>
            </a:pPr>
            <a:endParaRPr dirty="0"/>
          </a:p>
          <a:p>
            <a:pPr>
              <a:defRPr b="0">
                <a:latin typeface="Arial"/>
                <a:ea typeface="Arial"/>
                <a:cs typeface="Arial"/>
                <a:sym typeface="Arial"/>
              </a:defRPr>
            </a:pPr>
            <a:r>
              <a:rPr lang="en-US" dirty="0" smtClean="0"/>
              <a:t>They found the </a:t>
            </a:r>
            <a:r>
              <a:rPr dirty="0" smtClean="0"/>
              <a:t>SAME </a:t>
            </a:r>
            <a:r>
              <a:rPr dirty="0"/>
              <a:t>fossils </a:t>
            </a:r>
            <a:r>
              <a:rPr dirty="0" smtClean="0"/>
              <a:t>in </a:t>
            </a:r>
            <a:r>
              <a:rPr dirty="0"/>
              <a:t>the SAME order from the bottom to the top of rocks all over England and France. </a:t>
            </a:r>
          </a:p>
          <a:p>
            <a:pPr>
              <a:defRPr b="0">
                <a:latin typeface="Arial"/>
                <a:ea typeface="Arial"/>
                <a:cs typeface="Arial"/>
                <a:sym typeface="Arial"/>
              </a:defRPr>
            </a:pPr>
            <a:endParaRPr dirty="0"/>
          </a:p>
          <a:p>
            <a:pPr>
              <a:defRPr b="0">
                <a:latin typeface="Arial"/>
                <a:ea typeface="Arial"/>
                <a:cs typeface="Arial"/>
                <a:sym typeface="Arial"/>
              </a:defRPr>
            </a:pPr>
            <a:r>
              <a:rPr dirty="0"/>
              <a:t>They were able to determine the order rock layers from the order of fossil appearance. </a:t>
            </a:r>
          </a:p>
          <a:p>
            <a:pPr>
              <a:defRPr b="0">
                <a:latin typeface="Arial"/>
                <a:ea typeface="Arial"/>
                <a:cs typeface="Arial"/>
                <a:sym typeface="Arial"/>
              </a:defRPr>
            </a:pPr>
            <a:endParaRPr dirty="0"/>
          </a:p>
          <a:p>
            <a:pPr>
              <a:defRPr b="0">
                <a:latin typeface="Arial"/>
                <a:ea typeface="Arial"/>
                <a:cs typeface="Arial"/>
                <a:sym typeface="Arial"/>
              </a:defRPr>
            </a:pPr>
            <a:r>
              <a:rPr dirty="0"/>
              <a:t>The first geologic maps of England and </a:t>
            </a:r>
          </a:p>
          <a:p>
            <a:pPr>
              <a:defRPr b="0">
                <a:latin typeface="Arial"/>
                <a:ea typeface="Arial"/>
                <a:cs typeface="Arial"/>
                <a:sym typeface="Arial"/>
              </a:defRPr>
            </a:pPr>
            <a:r>
              <a:rPr dirty="0"/>
              <a:t>France were made showing the order (age) of rock formations.  The map was based upon the order of fossils found in the rocks.</a:t>
            </a:r>
          </a:p>
        </p:txBody>
      </p:sp>
      <p:graphicFrame>
        <p:nvGraphicFramePr>
          <p:cNvPr id="830" name="Table 830"/>
          <p:cNvGraphicFramePr/>
          <p:nvPr>
            <p:extLst>
              <p:ext uri="{D42A27DB-BD31-4B8C-83A1-F6EECF244321}">
                <p14:modId xmlns:p14="http://schemas.microsoft.com/office/powerpoint/2010/main" val="3492227182"/>
              </p:ext>
            </p:extLst>
          </p:nvPr>
        </p:nvGraphicFramePr>
        <p:xfrm>
          <a:off x="5172075" y="1645920"/>
          <a:ext cx="3733800" cy="4297680"/>
        </p:xfrm>
        <a:graphic>
          <a:graphicData uri="http://schemas.openxmlformats.org/drawingml/2006/table">
            <a:tbl>
              <a:tblPr firstRow="1">
                <a:tableStyleId>{4C3C2611-4C71-4FC5-86AE-919BDF0F9419}</a:tableStyleId>
              </a:tblPr>
              <a:tblGrid>
                <a:gridCol w="1866900"/>
                <a:gridCol w="1866900"/>
              </a:tblGrid>
              <a:tr h="245035">
                <a:tc>
                  <a:txBody>
                    <a:bodyPr/>
                    <a:lstStyle/>
                    <a:p>
                      <a:pPr algn="ctr">
                        <a:defRPr sz="1800" b="0">
                          <a:solidFill>
                            <a:srgbClr val="000000"/>
                          </a:solidFill>
                        </a:defRPr>
                      </a:pPr>
                      <a:r>
                        <a:rPr b="1" dirty="0"/>
                        <a:t>Rock layer</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b="0">
                          <a:solidFill>
                            <a:srgbClr val="000000"/>
                          </a:solidFill>
                        </a:defRPr>
                      </a:pPr>
                      <a:r>
                        <a:rPr b="1"/>
                        <a:t>Fossil</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London clay</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Crab teeth</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chalk</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ostrich</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rPr dirty="0"/>
                        <a:t>Green sand</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echini</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Brick earth</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ammonites</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Coral rag</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echini</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Upper oolite</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mandropene</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sand</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ammonites</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coal</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ferns</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Mountain limestone</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t>trilobites</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algn="ctr">
                        <a:defRPr sz="1800"/>
                      </a:pPr>
                      <a:r>
                        <a:t>granite</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dirty="0"/>
                        <a:t>trilobites</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bl>
          </a:graphicData>
        </a:graphic>
      </p:graphicFrame>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p:nvPr/>
        </p:nvSpPr>
        <p:spPr>
          <a:xfrm>
            <a:off x="381000" y="228600"/>
            <a:ext cx="8305800" cy="11432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0">
                <a:latin typeface="Arial"/>
                <a:ea typeface="Arial"/>
                <a:cs typeface="Arial"/>
                <a:sym typeface="Arial"/>
              </a:defRPr>
            </a:lvl1pPr>
          </a:lstStyle>
          <a:p>
            <a:r>
              <a:t>Understanding Earth through        Fossils and Rocks</a:t>
            </a:r>
          </a:p>
        </p:txBody>
      </p:sp>
      <p:sp>
        <p:nvSpPr>
          <p:cNvPr id="835" name="Shape 835"/>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836" name="Shape 836"/>
          <p:cNvSpPr/>
          <p:nvPr/>
        </p:nvSpPr>
        <p:spPr>
          <a:xfrm>
            <a:off x="381000" y="1963993"/>
            <a:ext cx="8382000" cy="3880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0">
                <a:latin typeface="Arial"/>
                <a:ea typeface="Arial"/>
                <a:cs typeface="Arial"/>
                <a:sym typeface="Arial"/>
              </a:defRPr>
            </a:pPr>
            <a:endParaRPr/>
          </a:p>
          <a:p>
            <a:pPr>
              <a:defRPr b="0">
                <a:latin typeface="Arial"/>
                <a:ea typeface="Arial"/>
                <a:cs typeface="Arial"/>
                <a:sym typeface="Arial"/>
              </a:defRPr>
            </a:pPr>
            <a:r>
              <a:t>These discoveries led to the </a:t>
            </a:r>
            <a:r>
              <a:rPr b="1"/>
              <a:t>Law of Succession</a:t>
            </a:r>
            <a:r>
              <a:t>.</a:t>
            </a:r>
          </a:p>
          <a:p>
            <a:pPr>
              <a:defRPr b="0">
                <a:latin typeface="Arial"/>
                <a:ea typeface="Arial"/>
                <a:cs typeface="Arial"/>
                <a:sym typeface="Arial"/>
              </a:defRPr>
            </a:pPr>
            <a:endParaRPr/>
          </a:p>
          <a:p>
            <a:pPr>
              <a:defRPr b="0">
                <a:latin typeface="Arial"/>
                <a:ea typeface="Arial"/>
                <a:cs typeface="Arial"/>
                <a:sym typeface="Arial"/>
              </a:defRPr>
            </a:pPr>
            <a:r>
              <a:t>The Law of Succession encompasses three principles. </a:t>
            </a:r>
          </a:p>
          <a:p>
            <a:pPr>
              <a:defRPr b="0">
                <a:latin typeface="Arial"/>
                <a:ea typeface="Arial"/>
                <a:cs typeface="Arial"/>
                <a:sym typeface="Arial"/>
              </a:defRPr>
            </a:pPr>
            <a:endParaRPr/>
          </a:p>
          <a:p>
            <a:pPr>
              <a:defRPr b="0">
                <a:latin typeface="Arial"/>
                <a:ea typeface="Arial"/>
                <a:cs typeface="Arial"/>
                <a:sym typeface="Arial"/>
              </a:defRPr>
            </a:pPr>
            <a:r>
              <a:t>1.  The kinds of organisms found as fossils changes through time. </a:t>
            </a:r>
          </a:p>
          <a:p>
            <a:pPr>
              <a:defRPr b="0">
                <a:latin typeface="Arial"/>
                <a:ea typeface="Arial"/>
                <a:cs typeface="Arial"/>
                <a:sym typeface="Arial"/>
              </a:defRPr>
            </a:pPr>
            <a:endParaRPr/>
          </a:p>
          <a:p>
            <a:pPr>
              <a:defRPr b="0">
                <a:latin typeface="Arial"/>
                <a:ea typeface="Arial"/>
                <a:cs typeface="Arial"/>
                <a:sym typeface="Arial"/>
              </a:defRPr>
            </a:pPr>
            <a:r>
              <a:t>2.  Most of the organisms found as fossils are now extinct. </a:t>
            </a:r>
          </a:p>
          <a:p>
            <a:pPr>
              <a:defRPr b="0">
                <a:latin typeface="Arial"/>
                <a:ea typeface="Arial"/>
                <a:cs typeface="Arial"/>
                <a:sym typeface="Arial"/>
              </a:defRPr>
            </a:pPr>
            <a:endParaRPr/>
          </a:p>
          <a:p>
            <a:pPr>
              <a:defRPr b="0">
                <a:latin typeface="Arial"/>
                <a:ea typeface="Arial"/>
                <a:cs typeface="Arial"/>
                <a:sym typeface="Arial"/>
              </a:defRPr>
            </a:pPr>
            <a:r>
              <a:t>3.  When the same fossils are found in rocks from different places, </a:t>
            </a:r>
          </a:p>
          <a:p>
            <a:pPr>
              <a:defRPr b="0">
                <a:latin typeface="Arial"/>
                <a:ea typeface="Arial"/>
                <a:cs typeface="Arial"/>
                <a:sym typeface="Arial"/>
              </a:defRPr>
            </a:pPr>
            <a:r>
              <a:t>     the age of those rocks is the same. </a:t>
            </a:r>
          </a:p>
          <a:p>
            <a:pPr>
              <a:buSzPct val="100000"/>
              <a:buAutoNum type="arabicPeriod"/>
              <a:defRPr>
                <a:latin typeface="Arial"/>
                <a:ea typeface="Arial"/>
                <a:cs typeface="Arial"/>
                <a:sym typeface="Arial"/>
              </a:defRPr>
            </a:pPr>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p:nvPr/>
        </p:nvSpPr>
        <p:spPr>
          <a:xfrm>
            <a:off x="381000" y="228600"/>
            <a:ext cx="8305800" cy="11432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0">
                <a:latin typeface="Arial"/>
                <a:ea typeface="Arial"/>
                <a:cs typeface="Arial"/>
                <a:sym typeface="Arial"/>
              </a:defRPr>
            </a:lvl1pPr>
          </a:lstStyle>
          <a:p>
            <a:r>
              <a:t>Understanding Earth through        Fossils and Rocks</a:t>
            </a:r>
          </a:p>
        </p:txBody>
      </p:sp>
      <p:sp>
        <p:nvSpPr>
          <p:cNvPr id="841" name="Shape 841"/>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842" name="Shape 842"/>
          <p:cNvSpPr/>
          <p:nvPr/>
        </p:nvSpPr>
        <p:spPr>
          <a:xfrm>
            <a:off x="457200" y="1562100"/>
            <a:ext cx="8077200" cy="44012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0">
                <a:latin typeface="Arial"/>
                <a:ea typeface="Arial"/>
                <a:cs typeface="Arial"/>
                <a:sym typeface="Arial"/>
              </a:defRPr>
            </a:pPr>
            <a:r>
              <a:rPr dirty="0"/>
              <a:t>Why is the Law of Succession important?</a:t>
            </a:r>
          </a:p>
          <a:p>
            <a:pPr marL="228600" indent="-228600">
              <a:buSzPct val="100000"/>
              <a:buChar char="•"/>
              <a:defRPr b="0">
                <a:latin typeface="Arial"/>
                <a:ea typeface="Arial"/>
                <a:cs typeface="Arial"/>
                <a:sym typeface="Arial"/>
              </a:defRPr>
            </a:pPr>
            <a:endParaRPr dirty="0"/>
          </a:p>
          <a:p>
            <a:pPr marL="228600" indent="-228600">
              <a:buSzPct val="100000"/>
              <a:buChar char="•"/>
              <a:defRPr b="0">
                <a:latin typeface="Arial"/>
                <a:ea typeface="Arial"/>
                <a:cs typeface="Arial"/>
                <a:sym typeface="Arial"/>
              </a:defRPr>
            </a:pPr>
            <a:r>
              <a:rPr dirty="0"/>
              <a:t>Up until this time, people understood that younger rocks formed above older </a:t>
            </a:r>
            <a:r>
              <a:rPr dirty="0" smtClean="0"/>
              <a:t>rocks</a:t>
            </a:r>
            <a:r>
              <a:rPr lang="en-US" dirty="0" smtClean="0"/>
              <a:t>.</a:t>
            </a:r>
            <a:r>
              <a:rPr dirty="0" smtClean="0"/>
              <a:t> </a:t>
            </a:r>
            <a:r>
              <a:rPr lang="en-US" dirty="0" smtClean="0"/>
              <a:t>But</a:t>
            </a:r>
            <a:r>
              <a:rPr dirty="0" smtClean="0"/>
              <a:t> of </a:t>
            </a:r>
            <a:r>
              <a:rPr dirty="0"/>
              <a:t>the folding and eroding of rocks </a:t>
            </a:r>
            <a:r>
              <a:rPr lang="en-US" dirty="0" smtClean="0"/>
              <a:t>made it </a:t>
            </a:r>
            <a:r>
              <a:rPr dirty="0" smtClean="0"/>
              <a:t>hard </a:t>
            </a:r>
            <a:r>
              <a:rPr dirty="0"/>
              <a:t>time </a:t>
            </a:r>
            <a:r>
              <a:rPr lang="en-US" dirty="0" smtClean="0"/>
              <a:t>to determine</a:t>
            </a:r>
            <a:r>
              <a:rPr dirty="0" smtClean="0"/>
              <a:t> </a:t>
            </a:r>
            <a:r>
              <a:rPr dirty="0"/>
              <a:t>which layer of rock formed before the others. </a:t>
            </a:r>
          </a:p>
          <a:p>
            <a:pPr marL="228600" indent="-228600">
              <a:buSzPct val="100000"/>
              <a:buChar char="•"/>
              <a:defRPr b="0">
                <a:latin typeface="Arial"/>
                <a:ea typeface="Arial"/>
                <a:cs typeface="Arial"/>
                <a:sym typeface="Arial"/>
              </a:defRPr>
            </a:pPr>
            <a:endParaRPr dirty="0"/>
          </a:p>
          <a:p>
            <a:pPr marL="228600" indent="-228600">
              <a:buSzPct val="100000"/>
              <a:buChar char="•"/>
              <a:defRPr b="0">
                <a:latin typeface="Arial"/>
                <a:ea typeface="Arial"/>
                <a:cs typeface="Arial"/>
                <a:sym typeface="Arial"/>
              </a:defRPr>
            </a:pPr>
            <a:r>
              <a:rPr dirty="0"/>
              <a:t>It provided a way to establish the order of rock formation even if the rocks were folded or had been moved by plate tectonics.  </a:t>
            </a:r>
          </a:p>
          <a:p>
            <a:pPr marL="228600" indent="-228600">
              <a:buSzPct val="100000"/>
              <a:buChar char="•"/>
              <a:defRPr b="0">
                <a:latin typeface="Arial"/>
                <a:ea typeface="Arial"/>
                <a:cs typeface="Arial"/>
                <a:sym typeface="Arial"/>
              </a:defRPr>
            </a:pPr>
            <a:endParaRPr dirty="0"/>
          </a:p>
          <a:p>
            <a:pPr marL="228600" indent="-228600">
              <a:buSzPct val="100000"/>
              <a:buChar char="•"/>
              <a:defRPr b="0">
                <a:latin typeface="Arial"/>
                <a:ea typeface="Arial"/>
                <a:cs typeface="Arial"/>
                <a:sym typeface="Arial"/>
              </a:defRPr>
            </a:pPr>
            <a:r>
              <a:rPr dirty="0"/>
              <a:t>It provided a way to understand which organisms lived during different periods of the Earth’s history. </a:t>
            </a:r>
          </a:p>
          <a:p>
            <a:pPr marL="228600" indent="-228600">
              <a:buSzPct val="100000"/>
              <a:buChar char="•"/>
              <a:defRPr b="0">
                <a:latin typeface="Arial"/>
                <a:ea typeface="Arial"/>
                <a:cs typeface="Arial"/>
                <a:sym typeface="Arial"/>
              </a:defRPr>
            </a:pPr>
            <a:endParaRPr dirty="0"/>
          </a:p>
          <a:p>
            <a:pPr marL="228600" indent="-228600">
              <a:buSzPct val="100000"/>
              <a:buChar char="•"/>
              <a:defRPr b="0">
                <a:latin typeface="Arial"/>
                <a:ea typeface="Arial"/>
                <a:cs typeface="Arial"/>
                <a:sym typeface="Arial"/>
              </a:defRPr>
            </a:pPr>
            <a:r>
              <a:rPr dirty="0"/>
              <a:t>It provided a way to establish the relative age of the Earth and of fossilized organisms. </a:t>
            </a: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p:nvPr/>
        </p:nvSpPr>
        <p:spPr>
          <a:xfrm>
            <a:off x="1068999" y="211749"/>
            <a:ext cx="4503126"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spcBef>
                <a:spcPts val="2100"/>
              </a:spcBef>
              <a:defRPr sz="3600" b="0">
                <a:latin typeface="Arial"/>
                <a:ea typeface="Arial"/>
                <a:cs typeface="Arial"/>
                <a:sym typeface="Arial"/>
              </a:defRPr>
            </a:lvl1pPr>
          </a:lstStyle>
          <a:p>
            <a:r>
              <a:rPr dirty="0"/>
              <a:t>Fossils and Rocks</a:t>
            </a:r>
          </a:p>
        </p:txBody>
      </p:sp>
      <p:sp>
        <p:nvSpPr>
          <p:cNvPr id="847" name="Shape 84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
        <p:nvSpPr>
          <p:cNvPr id="848" name="Shape 848"/>
          <p:cNvSpPr/>
          <p:nvPr/>
        </p:nvSpPr>
        <p:spPr>
          <a:xfrm>
            <a:off x="381000" y="1963993"/>
            <a:ext cx="8382000" cy="959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0">
                <a:latin typeface="Arial"/>
                <a:ea typeface="Arial"/>
                <a:cs typeface="Arial"/>
                <a:sym typeface="Arial"/>
              </a:defRPr>
            </a:pPr>
            <a:endParaRPr/>
          </a:p>
          <a:p>
            <a:pPr>
              <a:buSzPct val="100000"/>
              <a:buAutoNum type="arabicPeriod"/>
              <a:defRPr>
                <a:latin typeface="Arial"/>
                <a:ea typeface="Arial"/>
                <a:cs typeface="Arial"/>
                <a:sym typeface="Arial"/>
              </a:defRPr>
            </a:pPr>
            <a:endParaRPr/>
          </a:p>
        </p:txBody>
      </p:sp>
      <p:pic>
        <p:nvPicPr>
          <p:cNvPr id="850" name="EstaingiaBilobata.png"/>
          <p:cNvPicPr>
            <a:picLocks noChangeAspect="1"/>
          </p:cNvPicPr>
          <p:nvPr/>
        </p:nvPicPr>
        <p:blipFill>
          <a:blip r:embed="rId3">
            <a:extLst/>
          </a:blip>
          <a:srcRect l="4969" t="4969" r="4969" b="4969"/>
          <a:stretch>
            <a:fillRect/>
          </a:stretch>
        </p:blipFill>
        <p:spPr>
          <a:xfrm>
            <a:off x="5991613" y="-6269"/>
            <a:ext cx="3275130" cy="3820985"/>
          </a:xfrm>
          <a:prstGeom prst="rect">
            <a:avLst/>
          </a:prstGeom>
          <a:ln w="12700">
            <a:miter lim="400000"/>
          </a:ln>
        </p:spPr>
      </p:pic>
      <p:pic>
        <p:nvPicPr>
          <p:cNvPr id="851" name="1074px-Scabriscutellum.jpg"/>
          <p:cNvPicPr>
            <a:picLocks noChangeAspect="1"/>
          </p:cNvPicPr>
          <p:nvPr/>
        </p:nvPicPr>
        <p:blipFill>
          <a:blip r:embed="rId4">
            <a:extLst/>
          </a:blip>
          <a:stretch>
            <a:fillRect/>
          </a:stretch>
        </p:blipFill>
        <p:spPr>
          <a:xfrm rot="16252767">
            <a:off x="5596833" y="3681534"/>
            <a:ext cx="4008191" cy="3528178"/>
          </a:xfrm>
          <a:prstGeom prst="rect">
            <a:avLst/>
          </a:prstGeom>
          <a:ln w="12700">
            <a:miter lim="400000"/>
          </a:ln>
        </p:spPr>
      </p:pic>
      <p:pic>
        <p:nvPicPr>
          <p:cNvPr id="852" name="WLA_hmns_Trilobite_fossils.jpg"/>
          <p:cNvPicPr>
            <a:picLocks noChangeAspect="1"/>
          </p:cNvPicPr>
          <p:nvPr/>
        </p:nvPicPr>
        <p:blipFill>
          <a:blip r:embed="rId5">
            <a:extLst/>
          </a:blip>
          <a:stretch>
            <a:fillRect/>
          </a:stretch>
        </p:blipFill>
        <p:spPr>
          <a:xfrm>
            <a:off x="-2230631" y="1022638"/>
            <a:ext cx="8382001" cy="6687594"/>
          </a:xfrm>
          <a:prstGeom prst="rect">
            <a:avLst/>
          </a:prstGeom>
          <a:ln w="12700">
            <a:miter lim="400000"/>
          </a:ln>
        </p:spPr>
      </p:pic>
      <p:sp>
        <p:nvSpPr>
          <p:cNvPr id="853" name="Shape 853"/>
          <p:cNvSpPr/>
          <p:nvPr/>
        </p:nvSpPr>
        <p:spPr>
          <a:xfrm>
            <a:off x="613518" y="1194693"/>
            <a:ext cx="119046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r>
              <a:t>Oklahoma</a:t>
            </a:r>
          </a:p>
        </p:txBody>
      </p:sp>
      <p:sp>
        <p:nvSpPr>
          <p:cNvPr id="854" name="Shape 854"/>
          <p:cNvSpPr/>
          <p:nvPr/>
        </p:nvSpPr>
        <p:spPr>
          <a:xfrm>
            <a:off x="6258783" y="-12145"/>
            <a:ext cx="1098561"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r>
              <a:t>Australia</a:t>
            </a:r>
          </a:p>
        </p:txBody>
      </p:sp>
      <p:sp>
        <p:nvSpPr>
          <p:cNvPr id="855" name="Shape 855"/>
          <p:cNvSpPr/>
          <p:nvPr/>
        </p:nvSpPr>
        <p:spPr>
          <a:xfrm>
            <a:off x="6221994" y="3465985"/>
            <a:ext cx="1034317"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r>
              <a:rPr dirty="0"/>
              <a:t>Morocco</a:t>
            </a:r>
          </a:p>
        </p:txBody>
      </p:sp>
      <p:sp>
        <p:nvSpPr>
          <p:cNvPr id="12" name="Shape 700"/>
          <p:cNvSpPr/>
          <p:nvPr/>
        </p:nvSpPr>
        <p:spPr>
          <a:xfrm>
            <a:off x="2874769" y="66888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tx1"/>
                </a:solidFill>
              </a:rPr>
              <a:t>Cognitive Learning Systems, </a:t>
            </a:r>
            <a:r>
              <a:rPr lang="en-US" dirty="0" smtClean="0">
                <a:solidFill>
                  <a:schemeClr val="tx1"/>
                </a:solidFill>
              </a:rPr>
              <a:t>Inc. ©</a:t>
            </a:r>
            <a:r>
              <a:rPr dirty="0" smtClean="0">
                <a:solidFill>
                  <a:schemeClr val="tx1"/>
                </a:solidFill>
              </a:rPr>
              <a:t> </a:t>
            </a:r>
            <a:r>
              <a:rPr dirty="0">
                <a:solidFill>
                  <a:schemeClr val="tx1"/>
                </a:solidFill>
              </a:rPr>
              <a:t>2016</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9.png" descr="Pangaea to present"/>
          <p:cNvPicPr>
            <a:picLocks noChangeAspect="1"/>
          </p:cNvPicPr>
          <p:nvPr/>
        </p:nvPicPr>
        <p:blipFill>
          <a:blip r:embed="rId3">
            <a:extLst/>
          </a:blip>
          <a:stretch>
            <a:fillRect/>
          </a:stretch>
        </p:blipFill>
        <p:spPr>
          <a:xfrm>
            <a:off x="4419600" y="914400"/>
            <a:ext cx="4311650" cy="5376863"/>
          </a:xfrm>
          <a:prstGeom prst="rect">
            <a:avLst/>
          </a:prstGeom>
          <a:ln w="12700">
            <a:miter lim="400000"/>
          </a:ln>
        </p:spPr>
      </p:pic>
      <p:sp>
        <p:nvSpPr>
          <p:cNvPr id="170" name="Shape 170"/>
          <p:cNvSpPr/>
          <p:nvPr/>
        </p:nvSpPr>
        <p:spPr>
          <a:xfrm>
            <a:off x="762000" y="273050"/>
            <a:ext cx="7239000"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pPr algn="ctr"/>
            <a:r>
              <a:rPr dirty="0"/>
              <a:t>Theory: Continental Drift</a:t>
            </a:r>
          </a:p>
        </p:txBody>
      </p:sp>
      <p:sp>
        <p:nvSpPr>
          <p:cNvPr id="171" name="Shape 171"/>
          <p:cNvSpPr/>
          <p:nvPr/>
        </p:nvSpPr>
        <p:spPr>
          <a:xfrm>
            <a:off x="294189" y="310066"/>
            <a:ext cx="3958575" cy="6064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sz="1800" b="0">
                <a:latin typeface="Arial"/>
                <a:ea typeface="Arial"/>
                <a:cs typeface="Arial"/>
                <a:sym typeface="Arial"/>
              </a:defRPr>
            </a:pPr>
            <a:endParaRPr dirty="0"/>
          </a:p>
          <a:p>
            <a:pPr>
              <a:spcBef>
                <a:spcPts val="1200"/>
              </a:spcBef>
              <a:defRPr sz="1800" b="0">
                <a:latin typeface="Arial"/>
                <a:ea typeface="Arial"/>
                <a:cs typeface="Arial"/>
                <a:sym typeface="Arial"/>
              </a:defRPr>
            </a:pPr>
            <a:endParaRPr dirty="0"/>
          </a:p>
          <a:p>
            <a:pPr>
              <a:spcBef>
                <a:spcPts val="1200"/>
              </a:spcBef>
              <a:defRPr b="0">
                <a:latin typeface="Arial"/>
                <a:ea typeface="Arial"/>
                <a:cs typeface="Arial"/>
                <a:sym typeface="Arial"/>
              </a:defRPr>
            </a:pPr>
            <a:r>
              <a:rPr dirty="0"/>
              <a:t>In 1912, Alfred Wegener proposed the theory of Continental Drift.</a:t>
            </a:r>
          </a:p>
          <a:p>
            <a:pPr>
              <a:spcBef>
                <a:spcPts val="1200"/>
              </a:spcBef>
              <a:defRPr b="0">
                <a:latin typeface="Arial"/>
                <a:ea typeface="Arial"/>
                <a:cs typeface="Arial"/>
                <a:sym typeface="Arial"/>
              </a:defRPr>
            </a:pPr>
            <a:r>
              <a:rPr dirty="0"/>
              <a:t>He theorized that the continents as they exist today were not always in these positions.</a:t>
            </a:r>
          </a:p>
          <a:p>
            <a:pPr>
              <a:spcBef>
                <a:spcPts val="1200"/>
              </a:spcBef>
              <a:defRPr b="0">
                <a:latin typeface="Arial"/>
                <a:ea typeface="Arial"/>
                <a:cs typeface="Arial"/>
                <a:sym typeface="Arial"/>
              </a:defRPr>
            </a:pPr>
            <a:r>
              <a:rPr dirty="0"/>
              <a:t>Wegener proposed that 225 million years ago, there was a super-continent called Pangaea that split apart to form the continents of today.</a:t>
            </a:r>
          </a:p>
          <a:p>
            <a:pPr>
              <a:spcBef>
                <a:spcPts val="1200"/>
              </a:spcBef>
              <a:defRPr b="0">
                <a:latin typeface="Arial"/>
                <a:ea typeface="Arial"/>
                <a:cs typeface="Arial"/>
                <a:sym typeface="Arial"/>
              </a:defRPr>
            </a:pPr>
            <a:r>
              <a:rPr dirty="0"/>
              <a:t>As Pangaea split, the continents drifted to their current positions.</a:t>
            </a:r>
          </a:p>
          <a:p>
            <a:pPr>
              <a:spcBef>
                <a:spcPts val="1200"/>
              </a:spcBef>
              <a:defRPr b="0">
                <a:latin typeface="Arial"/>
                <a:ea typeface="Arial"/>
                <a:cs typeface="Arial"/>
                <a:sym typeface="Arial"/>
              </a:defRPr>
            </a:pPr>
            <a:r>
              <a:rPr dirty="0"/>
              <a:t>He used fossil and geologic evidence to support his theory.</a:t>
            </a:r>
          </a:p>
        </p:txBody>
      </p:sp>
      <p:sp>
        <p:nvSpPr>
          <p:cNvPr id="172" name="Shape 172"/>
          <p:cNvSpPr/>
          <p:nvPr/>
        </p:nvSpPr>
        <p:spPr>
          <a:xfrm>
            <a:off x="3687569" y="65491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 name="Taylorglacier_pho_2013_studinger.jpg"/>
          <p:cNvPicPr>
            <a:picLocks noChangeAspect="1"/>
          </p:cNvPicPr>
          <p:nvPr/>
        </p:nvPicPr>
        <p:blipFill>
          <a:blip r:embed="rId3">
            <a:extLst/>
          </a:blip>
          <a:stretch>
            <a:fillRect/>
          </a:stretch>
        </p:blipFill>
        <p:spPr>
          <a:xfrm>
            <a:off x="4800" y="849993"/>
            <a:ext cx="9144001" cy="6096000"/>
          </a:xfrm>
          <a:prstGeom prst="rect">
            <a:avLst/>
          </a:prstGeom>
          <a:ln w="12700">
            <a:miter lim="400000"/>
          </a:ln>
        </p:spPr>
      </p:pic>
      <p:sp>
        <p:nvSpPr>
          <p:cNvPr id="860" name="Shape 860"/>
          <p:cNvSpPr>
            <a:spLocks noGrp="1"/>
          </p:cNvSpPr>
          <p:nvPr>
            <p:ph type="body" sz="half" idx="1"/>
          </p:nvPr>
        </p:nvSpPr>
        <p:spPr>
          <a:xfrm>
            <a:off x="130558" y="893236"/>
            <a:ext cx="9299377" cy="2180714"/>
          </a:xfrm>
          <a:prstGeom prst="rect">
            <a:avLst/>
          </a:prstGeom>
        </p:spPr>
        <p:txBody>
          <a:bodyPr/>
          <a:lstStyle/>
          <a:p>
            <a:pPr>
              <a:defRPr sz="2000">
                <a:latin typeface="Arial"/>
                <a:ea typeface="Arial"/>
                <a:cs typeface="Arial"/>
                <a:sym typeface="Arial"/>
              </a:defRPr>
            </a:pPr>
            <a:r>
              <a:t>Remember Alfred Wegener?</a:t>
            </a:r>
          </a:p>
          <a:p>
            <a:pPr>
              <a:defRPr sz="2000">
                <a:latin typeface="Arial"/>
                <a:ea typeface="Arial"/>
                <a:cs typeface="Arial"/>
                <a:sym typeface="Arial"/>
              </a:defRPr>
            </a:pPr>
            <a:r>
              <a:t>He supported his theory of </a:t>
            </a:r>
            <a:r>
              <a:rPr b="1"/>
              <a:t>Continental Drift</a:t>
            </a:r>
            <a:r>
              <a:t> with findings from fossils and geological evidence. </a:t>
            </a:r>
          </a:p>
          <a:p>
            <a:pPr>
              <a:defRPr sz="2000">
                <a:latin typeface="Arial"/>
                <a:ea typeface="Arial"/>
                <a:cs typeface="Arial"/>
                <a:sym typeface="Arial"/>
              </a:defRPr>
            </a:pPr>
            <a:r>
              <a:t>But how did he know which layers had fossils?</a:t>
            </a:r>
          </a:p>
        </p:txBody>
      </p:sp>
      <p:sp>
        <p:nvSpPr>
          <p:cNvPr id="861" name="Shape 861"/>
          <p:cNvSpPr/>
          <p:nvPr/>
        </p:nvSpPr>
        <p:spPr>
          <a:xfrm>
            <a:off x="2467003" y="99203"/>
            <a:ext cx="4209994"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Fossils and Rocks</a:t>
            </a:r>
          </a:p>
        </p:txBody>
      </p:sp>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p:cNvSpPr>
          <p:nvPr>
            <p:ph type="title"/>
          </p:nvPr>
        </p:nvSpPr>
        <p:spPr>
          <a:xfrm>
            <a:off x="1668248" y="-56042"/>
            <a:ext cx="6858001" cy="1143001"/>
          </a:xfrm>
          <a:prstGeom prst="rect">
            <a:avLst/>
          </a:prstGeom>
        </p:spPr>
        <p:txBody>
          <a:bodyPr/>
          <a:lstStyle>
            <a:lvl1pPr>
              <a:defRPr sz="3600">
                <a:latin typeface="Arial"/>
                <a:ea typeface="Arial"/>
                <a:cs typeface="Arial"/>
                <a:sym typeface="Arial"/>
              </a:defRPr>
            </a:lvl1pPr>
          </a:lstStyle>
          <a:p>
            <a:r>
              <a:t>Evidence of Earth’s Changes</a:t>
            </a:r>
          </a:p>
        </p:txBody>
      </p:sp>
      <p:sp>
        <p:nvSpPr>
          <p:cNvPr id="866" name="Shape 866"/>
          <p:cNvSpPr>
            <a:spLocks noGrp="1"/>
          </p:cNvSpPr>
          <p:nvPr>
            <p:ph type="body" sz="quarter" idx="1"/>
          </p:nvPr>
        </p:nvSpPr>
        <p:spPr>
          <a:xfrm>
            <a:off x="6853128" y="1969209"/>
            <a:ext cx="1927623" cy="4525964"/>
          </a:xfrm>
          <a:prstGeom prst="rect">
            <a:avLst/>
          </a:prstGeom>
        </p:spPr>
        <p:txBody>
          <a:bodyPr/>
          <a:lstStyle/>
          <a:p>
            <a:pPr>
              <a:defRPr sz="2000">
                <a:latin typeface="Arial"/>
                <a:ea typeface="Arial"/>
                <a:cs typeface="Arial"/>
                <a:sym typeface="Arial"/>
              </a:defRPr>
            </a:pPr>
            <a:r>
              <a:t>This is an aerial view of the western US.</a:t>
            </a:r>
          </a:p>
          <a:p>
            <a:pPr>
              <a:defRPr sz="2000">
                <a:latin typeface="Arial"/>
                <a:ea typeface="Arial"/>
                <a:cs typeface="Arial"/>
                <a:sym typeface="Arial"/>
              </a:defRPr>
            </a:pPr>
            <a:r>
              <a:t>Do you see any patterns?</a:t>
            </a:r>
          </a:p>
        </p:txBody>
      </p:sp>
      <p:grpSp>
        <p:nvGrpSpPr>
          <p:cNvPr id="870" name="Group 870"/>
          <p:cNvGrpSpPr/>
          <p:nvPr/>
        </p:nvGrpSpPr>
        <p:grpSpPr>
          <a:xfrm>
            <a:off x="-258241" y="966243"/>
            <a:ext cx="7043121" cy="5991910"/>
            <a:chOff x="0" y="0"/>
            <a:chExt cx="7043120" cy="5991908"/>
          </a:xfrm>
        </p:grpSpPr>
        <p:pic>
          <p:nvPicPr>
            <p:cNvPr id="867" name="Wpdms_nasa_topo_laramie_mountains.jpg"/>
            <p:cNvPicPr>
              <a:picLocks noChangeAspect="1"/>
            </p:cNvPicPr>
            <p:nvPr/>
          </p:nvPicPr>
          <p:blipFill>
            <a:blip r:embed="rId3">
              <a:extLst/>
            </a:blip>
            <a:stretch>
              <a:fillRect/>
            </a:stretch>
          </p:blipFill>
          <p:spPr>
            <a:xfrm>
              <a:off x="0" y="0"/>
              <a:ext cx="7043121" cy="5991909"/>
            </a:xfrm>
            <a:prstGeom prst="rect">
              <a:avLst/>
            </a:prstGeom>
            <a:ln w="12700" cap="flat">
              <a:noFill/>
              <a:miter lim="400000"/>
            </a:ln>
            <a:effectLst/>
          </p:spPr>
        </p:pic>
        <p:sp>
          <p:nvSpPr>
            <p:cNvPr id="868" name="Shape 868"/>
            <p:cNvSpPr/>
            <p:nvPr/>
          </p:nvSpPr>
          <p:spPr>
            <a:xfrm>
              <a:off x="376446" y="177682"/>
              <a:ext cx="1176336" cy="5476081"/>
            </a:xfrm>
            <a:custGeom>
              <a:avLst/>
              <a:gdLst/>
              <a:ahLst/>
              <a:cxnLst>
                <a:cxn ang="0">
                  <a:pos x="wd2" y="hd2"/>
                </a:cxn>
                <a:cxn ang="5400000">
                  <a:pos x="wd2" y="hd2"/>
                </a:cxn>
                <a:cxn ang="10800000">
                  <a:pos x="wd2" y="hd2"/>
                </a:cxn>
                <a:cxn ang="16200000">
                  <a:pos x="wd2" y="hd2"/>
                </a:cxn>
              </a:cxnLst>
              <a:rect l="0" t="0" r="r" b="b"/>
              <a:pathLst>
                <a:path w="21600" h="21600"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1F2B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69" name="Shape 869"/>
            <p:cNvSpPr/>
            <p:nvPr/>
          </p:nvSpPr>
          <p:spPr>
            <a:xfrm>
              <a:off x="287546" y="304682"/>
              <a:ext cx="1176336" cy="5476081"/>
            </a:xfrm>
            <a:custGeom>
              <a:avLst/>
              <a:gdLst/>
              <a:ahLst/>
              <a:cxnLst>
                <a:cxn ang="0">
                  <a:pos x="wd2" y="hd2"/>
                </a:cxn>
                <a:cxn ang="5400000">
                  <a:pos x="wd2" y="hd2"/>
                </a:cxn>
                <a:cxn ang="10800000">
                  <a:pos x="wd2" y="hd2"/>
                </a:cxn>
                <a:cxn ang="16200000">
                  <a:pos x="wd2" y="hd2"/>
                </a:cxn>
              </a:cxnLst>
              <a:rect l="0" t="0" r="r" b="b"/>
              <a:pathLst>
                <a:path w="21600" h="21600"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FF9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8"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7" name="Group 877"/>
          <p:cNvGrpSpPr/>
          <p:nvPr/>
        </p:nvGrpSpPr>
        <p:grpSpPr>
          <a:xfrm>
            <a:off x="-241571" y="1270448"/>
            <a:ext cx="4838300" cy="4116166"/>
            <a:chOff x="0" y="0"/>
            <a:chExt cx="4838298" cy="4116164"/>
          </a:xfrm>
        </p:grpSpPr>
        <p:pic>
          <p:nvPicPr>
            <p:cNvPr id="874" name="Wpdms_nasa_topo_laramie_mountains.jpg"/>
            <p:cNvPicPr>
              <a:picLocks noChangeAspect="1"/>
            </p:cNvPicPr>
            <p:nvPr/>
          </p:nvPicPr>
          <p:blipFill>
            <a:blip r:embed="rId3">
              <a:extLst/>
            </a:blip>
            <a:stretch>
              <a:fillRect/>
            </a:stretch>
          </p:blipFill>
          <p:spPr>
            <a:xfrm>
              <a:off x="0" y="0"/>
              <a:ext cx="4838299" cy="4116165"/>
            </a:xfrm>
            <a:prstGeom prst="rect">
              <a:avLst/>
            </a:prstGeom>
            <a:ln w="12700" cap="flat">
              <a:noFill/>
              <a:miter lim="400000"/>
            </a:ln>
            <a:effectLst/>
          </p:spPr>
        </p:pic>
        <p:sp>
          <p:nvSpPr>
            <p:cNvPr id="875" name="Shape 875"/>
            <p:cNvSpPr/>
            <p:nvPr/>
          </p:nvSpPr>
          <p:spPr>
            <a:xfrm>
              <a:off x="258601" y="122059"/>
              <a:ext cx="808088" cy="3761815"/>
            </a:xfrm>
            <a:custGeom>
              <a:avLst/>
              <a:gdLst/>
              <a:ahLst/>
              <a:cxnLst>
                <a:cxn ang="0">
                  <a:pos x="wd2" y="hd2"/>
                </a:cxn>
                <a:cxn ang="5400000">
                  <a:pos x="wd2" y="hd2"/>
                </a:cxn>
                <a:cxn ang="10800000">
                  <a:pos x="wd2" y="hd2"/>
                </a:cxn>
                <a:cxn ang="16200000">
                  <a:pos x="wd2" y="hd2"/>
                </a:cxn>
              </a:cxnLst>
              <a:rect l="0" t="0" r="r" b="b"/>
              <a:pathLst>
                <a:path w="21600" h="21600"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1F2BB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76" name="Shape 876"/>
            <p:cNvSpPr/>
            <p:nvPr/>
          </p:nvSpPr>
          <p:spPr>
            <a:xfrm>
              <a:off x="197530" y="209302"/>
              <a:ext cx="808089" cy="3761815"/>
            </a:xfrm>
            <a:custGeom>
              <a:avLst/>
              <a:gdLst/>
              <a:ahLst/>
              <a:cxnLst>
                <a:cxn ang="0">
                  <a:pos x="wd2" y="hd2"/>
                </a:cxn>
                <a:cxn ang="5400000">
                  <a:pos x="wd2" y="hd2"/>
                </a:cxn>
                <a:cxn ang="10800000">
                  <a:pos x="wd2" y="hd2"/>
                </a:cxn>
                <a:cxn ang="16200000">
                  <a:pos x="wd2" y="hd2"/>
                </a:cxn>
              </a:cxnLst>
              <a:rect l="0" t="0" r="r" b="b"/>
              <a:pathLst>
                <a:path w="21600" h="21600"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FF9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878" name="Shape 878"/>
          <p:cNvSpPr>
            <a:spLocks noGrp="1"/>
          </p:cNvSpPr>
          <p:nvPr>
            <p:ph type="title"/>
          </p:nvPr>
        </p:nvSpPr>
        <p:spPr>
          <a:xfrm>
            <a:off x="1668248" y="-56042"/>
            <a:ext cx="6858001" cy="1143001"/>
          </a:xfrm>
          <a:prstGeom prst="rect">
            <a:avLst/>
          </a:prstGeom>
        </p:spPr>
        <p:txBody>
          <a:bodyPr/>
          <a:lstStyle>
            <a:lvl1pPr>
              <a:defRPr sz="3600">
                <a:latin typeface="Arial"/>
                <a:ea typeface="Arial"/>
                <a:cs typeface="Arial"/>
                <a:sym typeface="Arial"/>
              </a:defRPr>
            </a:lvl1pPr>
          </a:lstStyle>
          <a:p>
            <a:r>
              <a:t>Evidence of Earth’s Changes</a:t>
            </a:r>
          </a:p>
        </p:txBody>
      </p:sp>
      <p:pic>
        <p:nvPicPr>
          <p:cNvPr id="879" name="image27.png" descr="cont cont conver"/>
          <p:cNvPicPr>
            <a:picLocks noChangeAspect="1"/>
          </p:cNvPicPr>
          <p:nvPr/>
        </p:nvPicPr>
        <p:blipFill>
          <a:blip r:embed="rId4">
            <a:extLst/>
          </a:blip>
          <a:stretch>
            <a:fillRect/>
          </a:stretch>
        </p:blipFill>
        <p:spPr>
          <a:xfrm>
            <a:off x="4957911" y="2268779"/>
            <a:ext cx="4037461" cy="2320442"/>
          </a:xfrm>
          <a:prstGeom prst="rect">
            <a:avLst/>
          </a:prstGeom>
          <a:ln w="12700">
            <a:miter lim="400000"/>
          </a:ln>
        </p:spPr>
      </p:pic>
      <p:sp>
        <p:nvSpPr>
          <p:cNvPr id="880" name="Shape 880"/>
          <p:cNvSpPr>
            <a:spLocks noGrp="1"/>
          </p:cNvSpPr>
          <p:nvPr>
            <p:ph type="body" sz="quarter" idx="1"/>
          </p:nvPr>
        </p:nvSpPr>
        <p:spPr>
          <a:xfrm>
            <a:off x="129858" y="5570103"/>
            <a:ext cx="8417501" cy="1143001"/>
          </a:xfrm>
          <a:prstGeom prst="rect">
            <a:avLst/>
          </a:prstGeom>
        </p:spPr>
        <p:txBody>
          <a:bodyPr/>
          <a:lstStyle/>
          <a:p>
            <a:pPr>
              <a:defRPr sz="2000">
                <a:latin typeface="Arial"/>
                <a:ea typeface="Arial"/>
                <a:cs typeface="Arial"/>
                <a:sym typeface="Arial"/>
              </a:defRPr>
            </a:pPr>
            <a:r>
              <a:t>This is an aerial view of the western US.</a:t>
            </a:r>
          </a:p>
          <a:p>
            <a:pPr>
              <a:defRPr sz="2000">
                <a:latin typeface="Arial"/>
                <a:ea typeface="Arial"/>
                <a:cs typeface="Arial"/>
                <a:sym typeface="Arial"/>
              </a:defRPr>
            </a:pPr>
            <a:r>
              <a:t>What landforms do you see?</a:t>
            </a:r>
          </a:p>
        </p:txBody>
      </p:sp>
      <p:sp>
        <p:nvSpPr>
          <p:cNvPr id="884" name="Shape 884"/>
          <p:cNvSpPr/>
          <p:nvPr/>
        </p:nvSpPr>
        <p:spPr>
          <a:xfrm>
            <a:off x="3054375" y="1659351"/>
            <a:ext cx="4119797" cy="604391"/>
          </a:xfrm>
          <a:custGeom>
            <a:avLst/>
            <a:gdLst/>
            <a:ahLst/>
            <a:cxnLst>
              <a:cxn ang="0">
                <a:pos x="wd2" y="hd2"/>
              </a:cxn>
              <a:cxn ang="5400000">
                <a:pos x="wd2" y="hd2"/>
              </a:cxn>
              <a:cxn ang="10800000">
                <a:pos x="wd2" y="hd2"/>
              </a:cxn>
              <a:cxn ang="16200000">
                <a:pos x="wd2" y="hd2"/>
              </a:cxn>
            </a:cxnLst>
            <a:rect l="0" t="0" r="r" b="b"/>
            <a:pathLst>
              <a:path w="21600" h="16251" extrusionOk="0">
                <a:moveTo>
                  <a:pt x="0" y="12813"/>
                </a:moveTo>
                <a:cubicBezTo>
                  <a:pt x="7317" y="-5349"/>
                  <a:pt x="14517" y="-4203"/>
                  <a:pt x="21600" y="16251"/>
                </a:cubicBezTo>
              </a:path>
            </a:pathLst>
          </a:custGeom>
          <a:ln w="50800">
            <a:solidFill>
              <a:srgbClr val="000000"/>
            </a:solidFill>
            <a:headEnd type="triangle"/>
          </a:ln>
        </p:spPr>
        <p:txBody>
          <a:bodyPr/>
          <a:lstStyle/>
          <a:p>
            <a:endParaRPr/>
          </a:p>
        </p:txBody>
      </p:sp>
      <p:sp>
        <p:nvSpPr>
          <p:cNvPr id="885" name="Shape 885"/>
          <p:cNvSpPr/>
          <p:nvPr/>
        </p:nvSpPr>
        <p:spPr>
          <a:xfrm>
            <a:off x="625030" y="3166049"/>
            <a:ext cx="4593026" cy="1901980"/>
          </a:xfrm>
          <a:custGeom>
            <a:avLst/>
            <a:gdLst/>
            <a:ahLst/>
            <a:cxnLst>
              <a:cxn ang="0">
                <a:pos x="wd2" y="hd2"/>
              </a:cxn>
              <a:cxn ang="5400000">
                <a:pos x="wd2" y="hd2"/>
              </a:cxn>
              <a:cxn ang="10800000">
                <a:pos x="wd2" y="hd2"/>
              </a:cxn>
              <a:cxn ang="16200000">
                <a:pos x="wd2" y="hd2"/>
              </a:cxn>
            </a:cxnLst>
            <a:rect l="0" t="0" r="r" b="b"/>
            <a:pathLst>
              <a:path w="21600" h="21274" extrusionOk="0">
                <a:moveTo>
                  <a:pt x="21600" y="0"/>
                </a:moveTo>
                <a:cubicBezTo>
                  <a:pt x="15692" y="14512"/>
                  <a:pt x="8492" y="21600"/>
                  <a:pt x="0" y="21263"/>
                </a:cubicBezTo>
              </a:path>
            </a:pathLst>
          </a:custGeom>
          <a:ln w="38100">
            <a:solidFill>
              <a:srgbClr val="000000"/>
            </a:solidFill>
            <a:miter lim="400000"/>
            <a:tailEnd type="triangle"/>
          </a:ln>
          <a:effectLst>
            <a:outerShdw blurRad="38100" dist="20000" dir="5018125" rotWithShape="0">
              <a:srgbClr val="000000">
                <a:alpha val="38000"/>
              </a:srgbClr>
            </a:outerShdw>
          </a:effectLst>
        </p:spPr>
        <p:txBody>
          <a:bodyPr/>
          <a:lstStyle/>
          <a:p>
            <a:endParaRPr/>
          </a:p>
        </p:txBody>
      </p:sp>
      <p:sp>
        <p:nvSpPr>
          <p:cNvPr id="886" name="Shape 886"/>
          <p:cNvSpPr/>
          <p:nvPr/>
        </p:nvSpPr>
        <p:spPr>
          <a:xfrm>
            <a:off x="556083" y="2768269"/>
            <a:ext cx="6706116" cy="1801153"/>
          </a:xfrm>
          <a:custGeom>
            <a:avLst/>
            <a:gdLst/>
            <a:ahLst/>
            <a:cxnLst>
              <a:cxn ang="0">
                <a:pos x="wd2" y="hd2"/>
              </a:cxn>
              <a:cxn ang="5400000">
                <a:pos x="wd2" y="hd2"/>
              </a:cxn>
              <a:cxn ang="10800000">
                <a:pos x="wd2" y="hd2"/>
              </a:cxn>
              <a:cxn ang="16200000">
                <a:pos x="wd2" y="hd2"/>
              </a:cxn>
            </a:cxnLst>
            <a:rect l="0" t="0" r="r" b="b"/>
            <a:pathLst>
              <a:path w="21600" h="20606" extrusionOk="0">
                <a:moveTo>
                  <a:pt x="21600" y="0"/>
                </a:moveTo>
                <a:cubicBezTo>
                  <a:pt x="14997" y="14770"/>
                  <a:pt x="7797" y="21600"/>
                  <a:pt x="0" y="20489"/>
                </a:cubicBezTo>
              </a:path>
            </a:pathLst>
          </a:custGeom>
          <a:ln w="38100">
            <a:solidFill>
              <a:srgbClr val="000000"/>
            </a:solidFill>
            <a:miter lim="400000"/>
            <a:tailEnd type="triangle"/>
          </a:ln>
          <a:effectLst>
            <a:outerShdw blurRad="38100" dist="20000" dir="5018125" rotWithShape="0">
              <a:srgbClr val="000000">
                <a:alpha val="38000"/>
              </a:srgbClr>
            </a:outerShdw>
          </a:effectLst>
        </p:spPr>
        <p:txBody>
          <a:bodyPr/>
          <a:lstStyle/>
          <a:p>
            <a:endParaRPr/>
          </a:p>
        </p:txBody>
      </p:sp>
      <p:sp>
        <p:nvSpPr>
          <p:cNvPr id="12"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p:cNvSpPr>
          <p:nvPr>
            <p:ph type="title"/>
          </p:nvPr>
        </p:nvSpPr>
        <p:spPr>
          <a:xfrm>
            <a:off x="1354347" y="-56042"/>
            <a:ext cx="6858001" cy="1143001"/>
          </a:xfrm>
          <a:prstGeom prst="rect">
            <a:avLst/>
          </a:prstGeom>
        </p:spPr>
        <p:txBody>
          <a:bodyPr/>
          <a:lstStyle>
            <a:lvl1pPr>
              <a:defRPr sz="3600">
                <a:latin typeface="Arial"/>
                <a:ea typeface="Arial"/>
                <a:cs typeface="Arial"/>
                <a:sym typeface="Arial"/>
              </a:defRPr>
            </a:lvl1pPr>
          </a:lstStyle>
          <a:p>
            <a:r>
              <a:t>Evidence of Earth’s Changes</a:t>
            </a:r>
          </a:p>
        </p:txBody>
      </p:sp>
      <p:pic>
        <p:nvPicPr>
          <p:cNvPr id="891" name="Tulerõngas.jpg"/>
          <p:cNvPicPr>
            <a:picLocks noChangeAspect="1"/>
          </p:cNvPicPr>
          <p:nvPr/>
        </p:nvPicPr>
        <p:blipFill>
          <a:blip r:embed="rId3">
            <a:extLst/>
          </a:blip>
          <a:stretch>
            <a:fillRect/>
          </a:stretch>
        </p:blipFill>
        <p:spPr>
          <a:xfrm>
            <a:off x="211270" y="910448"/>
            <a:ext cx="8721460" cy="6061416"/>
          </a:xfrm>
          <a:prstGeom prst="rect">
            <a:avLst/>
          </a:prstGeom>
          <a:ln w="12700">
            <a:miter lim="400000"/>
          </a:ln>
        </p:spPr>
      </p:pic>
      <p:sp>
        <p:nvSpPr>
          <p:cNvPr id="4" name="Shape 700"/>
          <p:cNvSpPr/>
          <p:nvPr/>
        </p:nvSpPr>
        <p:spPr>
          <a:xfrm>
            <a:off x="3522469" y="6545977"/>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5" name="800px-Pacific_Ring_of_Fire.svg.png"/>
          <p:cNvPicPr>
            <a:picLocks noChangeAspect="1"/>
          </p:cNvPicPr>
          <p:nvPr/>
        </p:nvPicPr>
        <p:blipFill>
          <a:blip r:embed="rId3">
            <a:alphaModFix amt="45462"/>
            <a:extLst/>
          </a:blip>
          <a:stretch>
            <a:fillRect/>
          </a:stretch>
        </p:blipFill>
        <p:spPr>
          <a:xfrm>
            <a:off x="-109267" y="1011142"/>
            <a:ext cx="9785228" cy="5907832"/>
          </a:xfrm>
          <a:prstGeom prst="rect">
            <a:avLst/>
          </a:prstGeom>
          <a:ln w="12700">
            <a:miter lim="400000"/>
          </a:ln>
        </p:spPr>
      </p:pic>
      <p:sp>
        <p:nvSpPr>
          <p:cNvPr id="896" name="Shape 896"/>
          <p:cNvSpPr/>
          <p:nvPr/>
        </p:nvSpPr>
        <p:spPr>
          <a:xfrm>
            <a:off x="1354347" y="-56042"/>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Earth’s Changes and Humans</a:t>
            </a:r>
          </a:p>
        </p:txBody>
      </p:sp>
      <p:sp>
        <p:nvSpPr>
          <p:cNvPr id="897" name="Shape 897"/>
          <p:cNvSpPr/>
          <p:nvPr/>
        </p:nvSpPr>
        <p:spPr>
          <a:xfrm>
            <a:off x="2644513" y="3193243"/>
            <a:ext cx="3469548"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457200">
              <a:defRPr>
                <a:latin typeface="Arial"/>
                <a:ea typeface="Arial"/>
                <a:cs typeface="Arial"/>
                <a:sym typeface="Arial"/>
              </a:defRPr>
            </a:pPr>
            <a:r>
              <a:t>Millions of people live here. </a:t>
            </a:r>
          </a:p>
          <a:p>
            <a:pPr algn="ctr" defTabSz="457200">
              <a:defRPr>
                <a:latin typeface="Arial"/>
                <a:ea typeface="Arial"/>
                <a:cs typeface="Arial"/>
                <a:sym typeface="Arial"/>
              </a:defRPr>
            </a:pPr>
            <a:endParaRPr/>
          </a:p>
          <a:p>
            <a:pPr algn="ctr" defTabSz="457200">
              <a:defRPr>
                <a:latin typeface="Arial"/>
                <a:ea typeface="Arial"/>
                <a:cs typeface="Arial"/>
                <a:sym typeface="Arial"/>
              </a:defRPr>
            </a:pPr>
            <a:r>
              <a:t>How can we reduce the impact of these natural forces and protect these people ? </a:t>
            </a:r>
          </a:p>
        </p:txBody>
      </p:sp>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902" name="Shape 902"/>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903"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904" name="Shape 904"/>
          <p:cNvSpPr/>
          <p:nvPr/>
        </p:nvSpPr>
        <p:spPr>
          <a:xfrm>
            <a:off x="3282950" y="3551237"/>
            <a:ext cx="5937250" cy="1746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3200"/>
              </a:spcBef>
              <a:defRPr sz="3200" b="0">
                <a:latin typeface="Arial"/>
                <a:ea typeface="Arial"/>
                <a:cs typeface="Arial"/>
                <a:sym typeface="Arial"/>
              </a:defRPr>
            </a:pPr>
            <a:r>
              <a:t>Interactions with the Earth</a:t>
            </a:r>
          </a:p>
        </p:txBody>
      </p:sp>
      <p:grpSp>
        <p:nvGrpSpPr>
          <p:cNvPr id="907" name="Group 907"/>
          <p:cNvGrpSpPr/>
          <p:nvPr/>
        </p:nvGrpSpPr>
        <p:grpSpPr>
          <a:xfrm>
            <a:off x="178081" y="420687"/>
            <a:ext cx="2628620" cy="2971801"/>
            <a:chOff x="0" y="0"/>
            <a:chExt cx="2628619" cy="2971800"/>
          </a:xfrm>
        </p:grpSpPr>
        <p:pic>
          <p:nvPicPr>
            <p:cNvPr id="905"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906"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p:nvPr/>
        </p:nvSpPr>
        <p:spPr>
          <a:xfrm>
            <a:off x="1304594" y="296333"/>
            <a:ext cx="6839612"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Interactions with the Earth</a:t>
            </a:r>
          </a:p>
        </p:txBody>
      </p:sp>
      <p:sp>
        <p:nvSpPr>
          <p:cNvPr id="910" name="Shape 910"/>
          <p:cNvSpPr/>
          <p:nvPr/>
        </p:nvSpPr>
        <p:spPr>
          <a:xfrm>
            <a:off x="4413987" y="3775498"/>
            <a:ext cx="4677485" cy="44935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0">
                <a:latin typeface="Arial"/>
                <a:ea typeface="Arial"/>
                <a:cs typeface="Arial"/>
                <a:sym typeface="Arial"/>
              </a:defRPr>
            </a:pPr>
            <a:endParaRPr dirty="0"/>
          </a:p>
          <a:p>
            <a:pPr marL="457200" lvl="1" indent="0">
              <a:buSzPct val="100000"/>
              <a:defRPr b="0">
                <a:latin typeface="Arial"/>
                <a:ea typeface="Arial"/>
                <a:cs typeface="Arial"/>
                <a:sym typeface="Arial"/>
              </a:defRPr>
            </a:pPr>
            <a:r>
              <a:rPr dirty="0"/>
              <a:t>At convergent boundaries, one plate is forced underneath (subduction), and the other is thrust up forming mountains. </a:t>
            </a:r>
          </a:p>
          <a:p>
            <a:pPr marL="457200" lvl="1" indent="0">
              <a:buSzPct val="100000"/>
              <a:defRPr b="0">
                <a:latin typeface="Arial"/>
                <a:ea typeface="Arial"/>
                <a:cs typeface="Arial"/>
                <a:sym typeface="Arial"/>
              </a:defRPr>
            </a:pPr>
            <a:endParaRPr dirty="0"/>
          </a:p>
          <a:p>
            <a:pPr marL="457200" lvl="1" indent="0">
              <a:buSzPct val="100000"/>
              <a:defRPr b="0">
                <a:latin typeface="Arial"/>
                <a:ea typeface="Arial"/>
                <a:cs typeface="Arial"/>
                <a:sym typeface="Arial"/>
              </a:defRPr>
            </a:pPr>
            <a:r>
              <a:rPr dirty="0"/>
              <a:t>Coal and oil deposit are often found at convergent boundaries. </a:t>
            </a:r>
          </a:p>
          <a:p>
            <a:pPr>
              <a:spcBef>
                <a:spcPts val="1200"/>
              </a:spcBef>
              <a:defRPr sz="3200" b="0">
                <a:latin typeface="Arial"/>
                <a:ea typeface="Arial"/>
                <a:cs typeface="Arial"/>
                <a:sym typeface="Arial"/>
              </a:defRPr>
            </a:pPr>
            <a:endParaRPr dirty="0"/>
          </a:p>
          <a:p>
            <a:pPr>
              <a:spcBef>
                <a:spcPts val="1200"/>
              </a:spcBef>
              <a:defRPr sz="3200" b="0">
                <a:latin typeface="Arial"/>
                <a:ea typeface="Arial"/>
                <a:cs typeface="Arial"/>
                <a:sym typeface="Arial"/>
              </a:defRPr>
            </a:pPr>
            <a:endParaRPr dirty="0"/>
          </a:p>
          <a:p>
            <a:pPr>
              <a:spcBef>
                <a:spcPts val="1200"/>
              </a:spcBef>
              <a:defRPr sz="3200" b="0">
                <a:latin typeface="Arial"/>
                <a:ea typeface="Arial"/>
                <a:cs typeface="Arial"/>
                <a:sym typeface="Arial"/>
              </a:defRPr>
            </a:pPr>
            <a:endParaRPr dirty="0"/>
          </a:p>
        </p:txBody>
      </p:sp>
      <p:pic>
        <p:nvPicPr>
          <p:cNvPr id="911" name="image27.png" descr="cont cont conver"/>
          <p:cNvPicPr>
            <a:picLocks noChangeAspect="1"/>
          </p:cNvPicPr>
          <p:nvPr/>
        </p:nvPicPr>
        <p:blipFill>
          <a:blip r:embed="rId3">
            <a:extLst/>
          </a:blip>
          <a:stretch>
            <a:fillRect/>
          </a:stretch>
        </p:blipFill>
        <p:spPr>
          <a:xfrm>
            <a:off x="3669425" y="1094259"/>
            <a:ext cx="4677485" cy="2688282"/>
          </a:xfrm>
          <a:prstGeom prst="rect">
            <a:avLst/>
          </a:prstGeom>
          <a:ln w="12700">
            <a:miter lim="400000"/>
          </a:ln>
        </p:spPr>
      </p:pic>
      <p:sp>
        <p:nvSpPr>
          <p:cNvPr id="912" name="Shape 912"/>
          <p:cNvSpPr/>
          <p:nvPr/>
        </p:nvSpPr>
        <p:spPr>
          <a:xfrm rot="5400000">
            <a:off x="7590675" y="2255057"/>
            <a:ext cx="2743201" cy="366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1000" b="0">
                <a:latin typeface="Arial"/>
                <a:ea typeface="Arial"/>
                <a:cs typeface="Arial"/>
                <a:sym typeface="Arial"/>
              </a:defRPr>
            </a:lvl1pPr>
          </a:lstStyle>
          <a:p>
            <a:r>
              <a:t/>
            </a:r>
            <a:br/>
            <a:endParaRPr/>
          </a:p>
        </p:txBody>
      </p:sp>
      <p:sp>
        <p:nvSpPr>
          <p:cNvPr id="913" name="Shape 913"/>
          <p:cNvSpPr/>
          <p:nvPr/>
        </p:nvSpPr>
        <p:spPr>
          <a:xfrm>
            <a:off x="3522469" y="66126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914" name="coal-842468_960_720.jpg"/>
          <p:cNvPicPr>
            <a:picLocks noChangeAspect="1"/>
          </p:cNvPicPr>
          <p:nvPr/>
        </p:nvPicPr>
        <p:blipFill>
          <a:blip r:embed="rId4">
            <a:extLst/>
          </a:blip>
          <a:stretch>
            <a:fillRect/>
          </a:stretch>
        </p:blipFill>
        <p:spPr>
          <a:xfrm>
            <a:off x="477323" y="3903908"/>
            <a:ext cx="4114801" cy="2743201"/>
          </a:xfrm>
          <a:prstGeom prst="rect">
            <a:avLst/>
          </a:prstGeom>
          <a:ln w="12700">
            <a:miter lim="400000"/>
          </a:ln>
        </p:spPr>
      </p:pic>
      <p:pic>
        <p:nvPicPr>
          <p:cNvPr id="915" name="410px-Gusher_Okemah_OK_1922.jpg"/>
          <p:cNvPicPr>
            <a:picLocks noChangeAspect="1"/>
          </p:cNvPicPr>
          <p:nvPr/>
        </p:nvPicPr>
        <p:blipFill>
          <a:blip r:embed="rId5">
            <a:extLst/>
          </a:blip>
          <a:stretch>
            <a:fillRect/>
          </a:stretch>
        </p:blipFill>
        <p:spPr>
          <a:xfrm>
            <a:off x="481686" y="891188"/>
            <a:ext cx="2793815" cy="408169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p:nvPr/>
        </p:nvSpPr>
        <p:spPr>
          <a:xfrm>
            <a:off x="1799040" y="-56042"/>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sp>
        <p:nvSpPr>
          <p:cNvPr id="920" name="Shape 920"/>
          <p:cNvSpPr/>
          <p:nvPr/>
        </p:nvSpPr>
        <p:spPr>
          <a:xfrm>
            <a:off x="223324" y="981256"/>
            <a:ext cx="8806375" cy="101566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spcBef>
                <a:spcPts val="400"/>
              </a:spcBef>
              <a:defRPr b="0"/>
            </a:pPr>
            <a:r>
              <a:rPr dirty="0"/>
              <a:t>Below the Earth’s crust, sedimentary rock and decaying plants comes under intense pressure and heat. Over millions of years, the carbon-rich fossils in and under those rocks are compressed and may become oil and gas. These are </a:t>
            </a:r>
            <a:r>
              <a:rPr b="1" dirty="0"/>
              <a:t>fossil fuels</a:t>
            </a:r>
            <a:r>
              <a:rPr dirty="0"/>
              <a:t>.</a:t>
            </a:r>
          </a:p>
        </p:txBody>
      </p:sp>
      <p:pic>
        <p:nvPicPr>
          <p:cNvPr id="921" name="800px-Deltaic_8601.jpg"/>
          <p:cNvPicPr>
            <a:picLocks noChangeAspect="1"/>
          </p:cNvPicPr>
          <p:nvPr/>
        </p:nvPicPr>
        <p:blipFill>
          <a:blip r:embed="rId3">
            <a:extLst/>
          </a:blip>
          <a:stretch>
            <a:fillRect/>
          </a:stretch>
        </p:blipFill>
        <p:spPr>
          <a:xfrm>
            <a:off x="1431400" y="2420818"/>
            <a:ext cx="6281200" cy="4184849"/>
          </a:xfrm>
          <a:prstGeom prst="rect">
            <a:avLst/>
          </a:prstGeom>
          <a:ln w="12700">
            <a:miter lim="400000"/>
          </a:ln>
        </p:spPr>
      </p:pic>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 name="coal-842468_960_7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376" y="2546491"/>
            <a:ext cx="6698400" cy="4463855"/>
          </a:xfrm>
          <a:prstGeom prst="rect">
            <a:avLst/>
          </a:prstGeom>
          <a:ln w="12700">
            <a:miter lim="400000"/>
          </a:ln>
        </p:spPr>
      </p:pic>
      <p:pic>
        <p:nvPicPr>
          <p:cNvPr id="926" name="410px-Gusher_Okemah_OK_1922.jpg"/>
          <p:cNvPicPr>
            <a:picLocks noChangeAspect="1"/>
          </p:cNvPicPr>
          <p:nvPr/>
        </p:nvPicPr>
        <p:blipFill>
          <a:blip r:embed="rId4">
            <a:extLst/>
          </a:blip>
          <a:stretch>
            <a:fillRect/>
          </a:stretch>
        </p:blipFill>
        <p:spPr>
          <a:xfrm>
            <a:off x="-66637" y="869498"/>
            <a:ext cx="4211392" cy="6152739"/>
          </a:xfrm>
          <a:prstGeom prst="rect">
            <a:avLst/>
          </a:prstGeom>
          <a:ln w="12700">
            <a:miter lim="400000"/>
          </a:ln>
        </p:spPr>
      </p:pic>
      <p:sp>
        <p:nvSpPr>
          <p:cNvPr id="927" name="Shape 927"/>
          <p:cNvSpPr/>
          <p:nvPr/>
        </p:nvSpPr>
        <p:spPr>
          <a:xfrm>
            <a:off x="1354347" y="-56042"/>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sp>
        <p:nvSpPr>
          <p:cNvPr id="928" name="Shape 928"/>
          <p:cNvSpPr/>
          <p:nvPr/>
        </p:nvSpPr>
        <p:spPr>
          <a:xfrm>
            <a:off x="4697971" y="1088923"/>
            <a:ext cx="3635443" cy="1069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b="0"/>
            </a:pPr>
            <a:r>
              <a:t>Fossil fuels are usually </a:t>
            </a:r>
          </a:p>
          <a:p>
            <a:pPr>
              <a:spcBef>
                <a:spcPts val="400"/>
              </a:spcBef>
              <a:defRPr b="0"/>
            </a:pPr>
            <a:r>
              <a:t>buried deep below the </a:t>
            </a:r>
          </a:p>
          <a:p>
            <a:pPr>
              <a:spcBef>
                <a:spcPts val="400"/>
              </a:spcBef>
              <a:defRPr b="0"/>
            </a:pPr>
            <a:r>
              <a:t>Earth’s surface.</a:t>
            </a:r>
          </a:p>
        </p:txBody>
      </p:sp>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Shape 932"/>
          <p:cNvSpPr/>
          <p:nvPr/>
        </p:nvSpPr>
        <p:spPr>
          <a:xfrm>
            <a:off x="1354347" y="-56042"/>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pic>
        <p:nvPicPr>
          <p:cNvPr id="933" name="oil ri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67" y="1921400"/>
            <a:ext cx="8172139" cy="5434792"/>
          </a:xfrm>
          <a:prstGeom prst="rect">
            <a:avLst/>
          </a:prstGeom>
          <a:ln w="12700">
            <a:miter lim="400000"/>
          </a:ln>
        </p:spPr>
      </p:pic>
      <p:pic>
        <p:nvPicPr>
          <p:cNvPr id="934" name="Strip_coal_mining-1.jpg"/>
          <p:cNvPicPr>
            <a:picLocks noChangeAspect="1"/>
          </p:cNvPicPr>
          <p:nvPr/>
        </p:nvPicPr>
        <p:blipFill>
          <a:blip r:embed="rId4">
            <a:extLst/>
          </a:blip>
          <a:stretch>
            <a:fillRect/>
          </a:stretch>
        </p:blipFill>
        <p:spPr>
          <a:xfrm>
            <a:off x="-2309434" y="1899071"/>
            <a:ext cx="7537342" cy="5024895"/>
          </a:xfrm>
          <a:prstGeom prst="rect">
            <a:avLst/>
          </a:prstGeom>
          <a:ln w="12700">
            <a:miter lim="400000"/>
          </a:ln>
        </p:spPr>
      </p:pic>
      <p:sp>
        <p:nvSpPr>
          <p:cNvPr id="935" name="Shape 935"/>
          <p:cNvSpPr>
            <a:spLocks noGrp="1"/>
          </p:cNvSpPr>
          <p:nvPr>
            <p:ph type="body" sz="quarter" idx="1"/>
          </p:nvPr>
        </p:nvSpPr>
        <p:spPr>
          <a:xfrm>
            <a:off x="309609" y="870281"/>
            <a:ext cx="8524782" cy="986216"/>
          </a:xfrm>
          <a:prstGeom prst="rect">
            <a:avLst/>
          </a:prstGeom>
        </p:spPr>
        <p:txBody>
          <a:bodyPr/>
          <a:lstStyle>
            <a:lvl1pPr marL="0" indent="0" defTabSz="457200">
              <a:spcBef>
                <a:spcPts val="0"/>
              </a:spcBef>
              <a:buSzTx/>
              <a:buFontTx/>
              <a:buNone/>
              <a:defRPr sz="2000">
                <a:latin typeface="Arial"/>
                <a:ea typeface="Arial"/>
                <a:cs typeface="Arial"/>
                <a:sym typeface="Arial"/>
              </a:defRPr>
            </a:lvl1pPr>
          </a:lstStyle>
          <a:p>
            <a:r>
              <a:t>We have to drill and mine to get these fuels out from underground. Huge deposits can be accessed quickly and stored for future use if necessary.</a:t>
            </a:r>
          </a:p>
        </p:txBody>
      </p:sp>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2667000" y="381000"/>
            <a:ext cx="54864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Layers of the Earth</a:t>
            </a:r>
          </a:p>
        </p:txBody>
      </p:sp>
      <p:sp>
        <p:nvSpPr>
          <p:cNvPr id="178" name="Shape 178"/>
          <p:cNvSpPr/>
          <p:nvPr/>
        </p:nvSpPr>
        <p:spPr>
          <a:xfrm>
            <a:off x="533400" y="1143000"/>
            <a:ext cx="6477000" cy="55137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defRPr b="0">
                <a:latin typeface="Arial"/>
                <a:ea typeface="Arial"/>
                <a:cs typeface="Arial"/>
                <a:sym typeface="Arial"/>
              </a:defRPr>
            </a:pPr>
            <a:r>
              <a:rPr dirty="0"/>
              <a:t>Earth is composed of several different layers:</a:t>
            </a:r>
          </a:p>
          <a:p>
            <a:pPr marL="457200" lvl="1" indent="0">
              <a:defRPr b="0">
                <a:latin typeface="Arial"/>
                <a:ea typeface="Arial"/>
                <a:cs typeface="Arial"/>
                <a:sym typeface="Arial"/>
              </a:defRPr>
            </a:pPr>
            <a:r>
              <a:rPr dirty="0"/>
              <a:t>	Core</a:t>
            </a:r>
          </a:p>
          <a:p>
            <a:pPr marL="457200" lvl="1" indent="0">
              <a:defRPr b="0">
                <a:latin typeface="Arial"/>
                <a:ea typeface="Arial"/>
                <a:cs typeface="Arial"/>
                <a:sym typeface="Arial"/>
              </a:defRPr>
            </a:pPr>
            <a:r>
              <a:rPr dirty="0"/>
              <a:t>	Mantle</a:t>
            </a:r>
          </a:p>
          <a:p>
            <a:pPr marL="457200" lvl="1" indent="0">
              <a:defRPr b="0">
                <a:latin typeface="Arial"/>
                <a:ea typeface="Arial"/>
                <a:cs typeface="Arial"/>
                <a:sym typeface="Arial"/>
              </a:defRPr>
            </a:pPr>
            <a:r>
              <a:rPr dirty="0"/>
              <a:t>	Crust</a:t>
            </a:r>
          </a:p>
          <a:p>
            <a:pPr marL="457200" lvl="1" indent="0">
              <a:defRPr b="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457200" lvl="1" indent="0">
              <a:defRPr sz="1800" b="0">
                <a:latin typeface="Arial"/>
                <a:ea typeface="Arial"/>
                <a:cs typeface="Arial"/>
                <a:sym typeface="Arial"/>
              </a:defRPr>
            </a:pPr>
            <a:endParaRPr dirty="0"/>
          </a:p>
          <a:p>
            <a:pPr marL="914400" lvl="1" indent="-457200">
              <a:spcBef>
                <a:spcPts val="1200"/>
              </a:spcBef>
              <a:buSzPct val="100000"/>
              <a:buAutoNum type="alphaLcPeriod"/>
              <a:defRPr sz="1800"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a:p>
            <a:pPr marL="457200" indent="-457200">
              <a:spcBef>
                <a:spcPts val="1200"/>
              </a:spcBef>
              <a:defRPr sz="3200" b="0">
                <a:latin typeface="Arial"/>
                <a:ea typeface="Arial"/>
                <a:cs typeface="Arial"/>
                <a:sym typeface="Arial"/>
              </a:defRPr>
            </a:pPr>
            <a:endParaRPr dirty="0"/>
          </a:p>
        </p:txBody>
      </p:sp>
      <p:sp>
        <p:nvSpPr>
          <p:cNvPr id="179" name="Shape 179"/>
          <p:cNvSpPr/>
          <p:nvPr/>
        </p:nvSpPr>
        <p:spPr>
          <a:xfrm>
            <a:off x="1600200" y="2895599"/>
            <a:ext cx="304801" cy="152402"/>
          </a:xfrm>
          <a:prstGeom prst="line">
            <a:avLst/>
          </a:prstGeom>
          <a:ln>
            <a:solidFill>
              <a:srgbClr val="FFFFFF"/>
            </a:solidFill>
            <a:tailEnd type="triangle"/>
          </a:ln>
        </p:spPr>
        <p:txBody>
          <a:bodyPr lIns="45719" rIns="45719"/>
          <a:lstStyle/>
          <a:p>
            <a:endParaRPr/>
          </a:p>
        </p:txBody>
      </p:sp>
      <p:grpSp>
        <p:nvGrpSpPr>
          <p:cNvPr id="4" name="Group 3"/>
          <p:cNvGrpSpPr/>
          <p:nvPr/>
        </p:nvGrpSpPr>
        <p:grpSpPr>
          <a:xfrm>
            <a:off x="2979511" y="1890445"/>
            <a:ext cx="5784351" cy="4469258"/>
            <a:chOff x="2979511" y="1890445"/>
            <a:chExt cx="5784351" cy="4469258"/>
          </a:xfrm>
        </p:grpSpPr>
        <p:grpSp>
          <p:nvGrpSpPr>
            <p:cNvPr id="3" name="Group 2"/>
            <p:cNvGrpSpPr/>
            <p:nvPr/>
          </p:nvGrpSpPr>
          <p:grpSpPr>
            <a:xfrm>
              <a:off x="2979511" y="1890445"/>
              <a:ext cx="5784351" cy="4469258"/>
              <a:chOff x="2979511" y="1890445"/>
              <a:chExt cx="5784351" cy="4469258"/>
            </a:xfrm>
          </p:grpSpPr>
          <p:sp>
            <p:nvSpPr>
              <p:cNvPr id="2" name="Rectangle 1"/>
              <p:cNvSpPr/>
              <p:nvPr/>
            </p:nvSpPr>
            <p:spPr>
              <a:xfrm>
                <a:off x="2979511" y="1890445"/>
                <a:ext cx="5784351" cy="4469258"/>
              </a:xfrm>
              <a:prstGeom prst="rect">
                <a:avLst/>
              </a:prstGeom>
              <a:solidFill>
                <a:schemeClr val="tx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000000"/>
                  </a:solidFill>
                  <a:effectLst/>
                  <a:uFillTx/>
                  <a:latin typeface="+mn-lt"/>
                  <a:ea typeface="+mn-ea"/>
                  <a:cs typeface="+mn-cs"/>
                  <a:sym typeface="Calibri"/>
                </a:endParaRPr>
              </a:p>
            </p:txBody>
          </p:sp>
          <p:pic>
            <p:nvPicPr>
              <p:cNvPr id="176" name="imag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356" y="2057400"/>
                <a:ext cx="4148138" cy="4148138"/>
              </a:xfrm>
              <a:prstGeom prst="rect">
                <a:avLst/>
              </a:prstGeom>
              <a:ln w="12700">
                <a:miter lim="400000"/>
              </a:ln>
            </p:spPr>
          </p:pic>
        </p:grpSp>
        <p:grpSp>
          <p:nvGrpSpPr>
            <p:cNvPr id="186" name="Group 186"/>
            <p:cNvGrpSpPr/>
            <p:nvPr/>
          </p:nvGrpSpPr>
          <p:grpSpPr>
            <a:xfrm>
              <a:off x="4856684" y="2895599"/>
              <a:ext cx="3753916" cy="1143001"/>
              <a:chOff x="-934516" y="0"/>
              <a:chExt cx="3753916" cy="1143000"/>
            </a:xfrm>
          </p:grpSpPr>
          <p:sp>
            <p:nvSpPr>
              <p:cNvPr id="180" name="Shape 180"/>
              <p:cNvSpPr/>
              <p:nvPr/>
            </p:nvSpPr>
            <p:spPr>
              <a:xfrm>
                <a:off x="56084" y="767769"/>
                <a:ext cx="9906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a:latin typeface="Arial"/>
                    <a:ea typeface="Arial"/>
                    <a:cs typeface="Arial"/>
                    <a:sym typeface="Arial"/>
                  </a:defRPr>
                </a:lvl1pPr>
              </a:lstStyle>
              <a:p>
                <a:r>
                  <a:rPr sz="1800" dirty="0"/>
                  <a:t>Core</a:t>
                </a:r>
              </a:p>
            </p:txBody>
          </p:sp>
          <p:sp>
            <p:nvSpPr>
              <p:cNvPr id="181" name="Shape 181"/>
              <p:cNvSpPr/>
              <p:nvPr/>
            </p:nvSpPr>
            <p:spPr>
              <a:xfrm>
                <a:off x="-934516" y="117184"/>
                <a:ext cx="9906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a:latin typeface="Arial"/>
                    <a:ea typeface="Arial"/>
                    <a:cs typeface="Arial"/>
                    <a:sym typeface="Arial"/>
                  </a:defRPr>
                </a:lvl1pPr>
              </a:lstStyle>
              <a:p>
                <a:r>
                  <a:rPr sz="1800" dirty="0"/>
                  <a:t>Mantle</a:t>
                </a:r>
              </a:p>
            </p:txBody>
          </p:sp>
          <p:sp>
            <p:nvSpPr>
              <p:cNvPr id="182" name="Shape 182"/>
              <p:cNvSpPr/>
              <p:nvPr/>
            </p:nvSpPr>
            <p:spPr>
              <a:xfrm>
                <a:off x="1828800" y="0"/>
                <a:ext cx="9906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200"/>
                  </a:spcBef>
                  <a:defRPr>
                    <a:solidFill>
                      <a:srgbClr val="FFFFFF"/>
                    </a:solidFill>
                    <a:latin typeface="Arial"/>
                    <a:ea typeface="Arial"/>
                    <a:cs typeface="Arial"/>
                    <a:sym typeface="Arial"/>
                  </a:defRPr>
                </a:lvl1pPr>
              </a:lstStyle>
              <a:p>
                <a:r>
                  <a:rPr sz="1800" dirty="0"/>
                  <a:t>Crust</a:t>
                </a:r>
                <a:endParaRPr dirty="0"/>
              </a:p>
            </p:txBody>
          </p:sp>
          <p:sp>
            <p:nvSpPr>
              <p:cNvPr id="183" name="Shape 183"/>
              <p:cNvSpPr/>
              <p:nvPr/>
            </p:nvSpPr>
            <p:spPr>
              <a:xfrm>
                <a:off x="0" y="1143000"/>
                <a:ext cx="838200" cy="0"/>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184" name="Shape 184"/>
              <p:cNvSpPr/>
              <p:nvPr/>
            </p:nvSpPr>
            <p:spPr>
              <a:xfrm>
                <a:off x="-934516" y="542186"/>
                <a:ext cx="685800" cy="0"/>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185" name="Shape 185"/>
              <p:cNvSpPr/>
              <p:nvPr/>
            </p:nvSpPr>
            <p:spPr>
              <a:xfrm flipH="1">
                <a:off x="1298832" y="304800"/>
                <a:ext cx="606168" cy="237386"/>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endParaRPr/>
              </a:p>
            </p:txBody>
          </p:sp>
        </p:grpSp>
      </p:grpSp>
      <p:sp>
        <p:nvSpPr>
          <p:cNvPr id="187" name="Shape 18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 name="800px-Factory_in_Chi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6" y="836784"/>
            <a:ext cx="9338887" cy="6201604"/>
          </a:xfrm>
          <a:prstGeom prst="rect">
            <a:avLst/>
          </a:prstGeom>
          <a:ln w="12700">
            <a:miter lim="400000"/>
          </a:ln>
        </p:spPr>
      </p:pic>
      <p:sp>
        <p:nvSpPr>
          <p:cNvPr id="940" name="Shape 940"/>
          <p:cNvSpPr/>
          <p:nvPr/>
        </p:nvSpPr>
        <p:spPr>
          <a:xfrm>
            <a:off x="1834103" y="-3725"/>
            <a:ext cx="5475794"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sp>
        <p:nvSpPr>
          <p:cNvPr id="941" name="Shape 941"/>
          <p:cNvSpPr>
            <a:spLocks noGrp="1"/>
          </p:cNvSpPr>
          <p:nvPr>
            <p:ph type="body" sz="quarter" idx="1"/>
          </p:nvPr>
        </p:nvSpPr>
        <p:spPr>
          <a:xfrm>
            <a:off x="721816" y="865513"/>
            <a:ext cx="7700368" cy="1025698"/>
          </a:xfrm>
          <a:prstGeom prst="rect">
            <a:avLst/>
          </a:prstGeom>
        </p:spPr>
        <p:txBody>
          <a:bodyPr/>
          <a:lstStyle>
            <a:lvl1pPr marL="0" indent="0" algn="ctr">
              <a:buSzTx/>
              <a:buFontTx/>
              <a:buNone/>
              <a:defRPr sz="2000">
                <a:latin typeface="Arial"/>
                <a:ea typeface="Arial"/>
                <a:cs typeface="Arial"/>
                <a:sym typeface="Arial"/>
              </a:defRPr>
            </a:lvl1pPr>
          </a:lstStyle>
          <a:p>
            <a:r>
              <a:t>…And then we have to burn the coal, oil, and gas in order to use them as fuel.  This releases toxic pollutants into the air.</a:t>
            </a:r>
          </a:p>
        </p:txBody>
      </p:sp>
      <p:sp>
        <p:nvSpPr>
          <p:cNvPr id="5"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wind energy.jpg"/>
          <p:cNvPicPr>
            <a:picLocks noChangeAspect="1"/>
          </p:cNvPicPr>
          <p:nvPr/>
        </p:nvPicPr>
        <p:blipFill>
          <a:blip r:embed="rId3">
            <a:extLst/>
          </a:blip>
          <a:stretch>
            <a:fillRect/>
          </a:stretch>
        </p:blipFill>
        <p:spPr>
          <a:xfrm>
            <a:off x="3783724" y="2600078"/>
            <a:ext cx="6464215" cy="4292643"/>
          </a:xfrm>
          <a:prstGeom prst="rect">
            <a:avLst/>
          </a:prstGeom>
          <a:ln w="12700">
            <a:miter lim="400000"/>
          </a:ln>
        </p:spPr>
      </p:pic>
      <p:pic>
        <p:nvPicPr>
          <p:cNvPr id="949" name="solar energy.jpg"/>
          <p:cNvPicPr>
            <a:picLocks noChangeAspect="1"/>
          </p:cNvPicPr>
          <p:nvPr/>
        </p:nvPicPr>
        <p:blipFill rotWithShape="1">
          <a:blip r:embed="rId4">
            <a:extLst>
              <a:ext uri="{28A0092B-C50C-407E-A947-70E740481C1C}">
                <a14:useLocalDpi xmlns:a14="http://schemas.microsoft.com/office/drawing/2010/main" val="0"/>
              </a:ext>
            </a:extLst>
          </a:blip>
          <a:srcRect t="16034"/>
          <a:stretch/>
        </p:blipFill>
        <p:spPr>
          <a:xfrm flipH="1">
            <a:off x="-1045029" y="963822"/>
            <a:ext cx="6179848" cy="3450878"/>
          </a:xfrm>
          <a:prstGeom prst="rect">
            <a:avLst/>
          </a:prstGeom>
          <a:ln w="12700">
            <a:miter lim="400000"/>
          </a:ln>
        </p:spPr>
      </p:pic>
      <p:sp>
        <p:nvSpPr>
          <p:cNvPr id="945" name="Shape 945"/>
          <p:cNvSpPr>
            <a:spLocks noGrp="1"/>
          </p:cNvSpPr>
          <p:nvPr>
            <p:ph type="body" sz="quarter" idx="1"/>
          </p:nvPr>
        </p:nvSpPr>
        <p:spPr>
          <a:xfrm>
            <a:off x="5405733" y="892619"/>
            <a:ext cx="3220196" cy="1190542"/>
          </a:xfrm>
          <a:prstGeom prst="rect">
            <a:avLst/>
          </a:prstGeom>
        </p:spPr>
        <p:txBody>
          <a:bodyPr/>
          <a:lstStyle>
            <a:lvl1pPr marL="0" indent="0" defTabSz="438911">
              <a:spcBef>
                <a:spcPts val="0"/>
              </a:spcBef>
              <a:buSzTx/>
              <a:buNone/>
              <a:defRPr sz="1919">
                <a:latin typeface="Arial"/>
                <a:ea typeface="Arial"/>
                <a:cs typeface="Arial"/>
                <a:sym typeface="Arial"/>
              </a:defRPr>
            </a:lvl1pPr>
          </a:lstStyle>
          <a:p>
            <a:r>
              <a:rPr dirty="0"/>
              <a:t>Sun, wind and water give us weathering and erosion, but also reusable energy.</a:t>
            </a:r>
          </a:p>
        </p:txBody>
      </p:sp>
      <p:pic>
        <p:nvPicPr>
          <p:cNvPr id="946" name="A_New_Harvest,_with_Wendell_Berry,_Henry_County,_KY,_2011_-_photograph_by_Guy_Mendes.jpg"/>
          <p:cNvPicPr>
            <a:picLocks noChangeAspect="1"/>
          </p:cNvPicPr>
          <p:nvPr/>
        </p:nvPicPr>
        <p:blipFill>
          <a:blip r:embed="rId5">
            <a:extLst/>
          </a:blip>
          <a:stretch>
            <a:fillRect/>
          </a:stretch>
        </p:blipFill>
        <p:spPr>
          <a:xfrm>
            <a:off x="12978024" y="-3688309"/>
            <a:ext cx="4654297" cy="3490723"/>
          </a:xfrm>
          <a:prstGeom prst="rect">
            <a:avLst/>
          </a:prstGeom>
          <a:ln w="12700">
            <a:miter lim="400000"/>
          </a:ln>
        </p:spPr>
      </p:pic>
      <p:sp>
        <p:nvSpPr>
          <p:cNvPr id="947" name="Shape 947"/>
          <p:cNvSpPr/>
          <p:nvPr/>
        </p:nvSpPr>
        <p:spPr>
          <a:xfrm>
            <a:off x="1354347" y="-56042"/>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pic>
        <p:nvPicPr>
          <p:cNvPr id="950" name="Takato_Dam_discharge.jpg"/>
          <p:cNvPicPr>
            <a:picLocks noChangeAspect="1"/>
          </p:cNvPicPr>
          <p:nvPr/>
        </p:nvPicPr>
        <p:blipFill>
          <a:blip r:embed="rId6">
            <a:extLst/>
          </a:blip>
          <a:stretch>
            <a:fillRect/>
          </a:stretch>
        </p:blipFill>
        <p:spPr>
          <a:xfrm>
            <a:off x="-409904" y="3309573"/>
            <a:ext cx="5513192" cy="4134895"/>
          </a:xfrm>
          <a:prstGeom prst="rect">
            <a:avLst/>
          </a:prstGeom>
          <a:ln w="12700">
            <a:miter lim="400000"/>
          </a:ln>
        </p:spPr>
      </p:pic>
      <p:sp>
        <p:nvSpPr>
          <p:cNvPr id="951" name="Shape 951"/>
          <p:cNvSpPr/>
          <p:nvPr/>
        </p:nvSpPr>
        <p:spPr>
          <a:xfrm>
            <a:off x="5527056" y="1830767"/>
            <a:ext cx="3320614"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a:latin typeface="Arial"/>
                <a:ea typeface="Arial"/>
                <a:cs typeface="Arial"/>
                <a:sym typeface="Arial"/>
              </a:defRPr>
            </a:lvl1pPr>
          </a:lstStyle>
          <a:p>
            <a:r>
              <a:t>These energy sources are clean and sustainable.</a:t>
            </a:r>
          </a:p>
        </p:txBody>
      </p:sp>
      <p:sp>
        <p:nvSpPr>
          <p:cNvPr id="9"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solidFill>
                  <a:schemeClr val="bg1"/>
                </a:solidFill>
              </a:rPr>
              <a:t>Cognitive Learning Systems, </a:t>
            </a:r>
            <a:r>
              <a:rPr lang="en-US" dirty="0" smtClean="0">
                <a:solidFill>
                  <a:schemeClr val="bg1"/>
                </a:solidFill>
              </a:rPr>
              <a:t>Inc. ©</a:t>
            </a:r>
            <a:r>
              <a:rPr dirty="0" smtClean="0">
                <a:solidFill>
                  <a:schemeClr val="bg1"/>
                </a:solidFill>
              </a:rPr>
              <a:t> </a:t>
            </a:r>
            <a:r>
              <a:rPr dirty="0">
                <a:solidFill>
                  <a:schemeClr val="bg1"/>
                </a:solidFill>
              </a:rPr>
              <a:t>2016</a:t>
            </a: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 name="solar energy.jpg"/>
          <p:cNvPicPr>
            <a:picLocks noChangeAspect="1"/>
          </p:cNvPicPr>
          <p:nvPr/>
        </p:nvPicPr>
        <p:blipFill>
          <a:blip r:embed="rId3">
            <a:extLst/>
          </a:blip>
          <a:stretch>
            <a:fillRect/>
          </a:stretch>
        </p:blipFill>
        <p:spPr>
          <a:xfrm>
            <a:off x="342" y="814002"/>
            <a:ext cx="5951336" cy="4463503"/>
          </a:xfrm>
          <a:prstGeom prst="rect">
            <a:avLst/>
          </a:prstGeom>
          <a:ln w="12700">
            <a:miter lim="400000"/>
          </a:ln>
        </p:spPr>
      </p:pic>
      <p:pic>
        <p:nvPicPr>
          <p:cNvPr id="956" name="A_New_Harvest,_with_Wendell_Berry,_Henry_County,_KY,_2011_-_photograph_by_Guy_Mendes.jpg"/>
          <p:cNvPicPr>
            <a:picLocks noChangeAspect="1"/>
          </p:cNvPicPr>
          <p:nvPr/>
        </p:nvPicPr>
        <p:blipFill>
          <a:blip r:embed="rId4">
            <a:extLst/>
          </a:blip>
          <a:stretch>
            <a:fillRect/>
          </a:stretch>
        </p:blipFill>
        <p:spPr>
          <a:xfrm>
            <a:off x="12978024" y="-3688309"/>
            <a:ext cx="4654297" cy="3490723"/>
          </a:xfrm>
          <a:prstGeom prst="rect">
            <a:avLst/>
          </a:prstGeom>
          <a:ln w="12700">
            <a:miter lim="400000"/>
          </a:ln>
        </p:spPr>
      </p:pic>
      <p:sp>
        <p:nvSpPr>
          <p:cNvPr id="957" name="Shape 957"/>
          <p:cNvSpPr/>
          <p:nvPr/>
        </p:nvSpPr>
        <p:spPr>
          <a:xfrm>
            <a:off x="1799040" y="-168825"/>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pic>
        <p:nvPicPr>
          <p:cNvPr id="958" name="wind energy.jpg"/>
          <p:cNvPicPr>
            <a:picLocks noChangeAspect="1"/>
          </p:cNvPicPr>
          <p:nvPr/>
        </p:nvPicPr>
        <p:blipFill>
          <a:blip r:embed="rId5">
            <a:extLst/>
          </a:blip>
          <a:stretch>
            <a:fillRect/>
          </a:stretch>
        </p:blipFill>
        <p:spPr>
          <a:xfrm>
            <a:off x="4112141" y="3545331"/>
            <a:ext cx="5066108" cy="3364213"/>
          </a:xfrm>
          <a:prstGeom prst="rect">
            <a:avLst/>
          </a:prstGeom>
          <a:ln w="12700">
            <a:miter lim="400000"/>
          </a:ln>
        </p:spPr>
      </p:pic>
      <p:sp>
        <p:nvSpPr>
          <p:cNvPr id="959" name="Shape 959"/>
          <p:cNvSpPr/>
          <p:nvPr/>
        </p:nvSpPr>
        <p:spPr>
          <a:xfrm>
            <a:off x="357721" y="5340609"/>
            <a:ext cx="3419635" cy="12515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a:latin typeface="Arial"/>
                <a:ea typeface="Arial"/>
                <a:cs typeface="Arial"/>
                <a:sym typeface="Arial"/>
              </a:defRPr>
            </a:lvl1pPr>
          </a:lstStyle>
          <a:p>
            <a:r>
              <a:t>Solar panels are expensive. Their manufacture can cause pollution. They also require lots of surface area to install.</a:t>
            </a:r>
          </a:p>
        </p:txBody>
      </p:sp>
      <p:sp>
        <p:nvSpPr>
          <p:cNvPr id="960" name="Shape 960"/>
          <p:cNvSpPr/>
          <p:nvPr/>
        </p:nvSpPr>
        <p:spPr>
          <a:xfrm>
            <a:off x="6148729" y="2263642"/>
            <a:ext cx="3118038"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a:latin typeface="Arial"/>
                <a:ea typeface="Arial"/>
                <a:cs typeface="Arial"/>
                <a:sym typeface="Arial"/>
              </a:defRPr>
            </a:lvl1pPr>
          </a:lstStyle>
          <a:p>
            <a:r>
              <a:t>Birds and bats can be killed if they collide with wind turbines. </a:t>
            </a:r>
          </a:p>
        </p:txBody>
      </p:sp>
      <p:sp>
        <p:nvSpPr>
          <p:cNvPr id="8"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 name="Takato_Dam_discharge.jpg"/>
          <p:cNvPicPr>
            <a:picLocks noChangeAspect="1"/>
          </p:cNvPicPr>
          <p:nvPr/>
        </p:nvPicPr>
        <p:blipFill>
          <a:blip r:embed="rId3">
            <a:extLst/>
          </a:blip>
          <a:stretch>
            <a:fillRect/>
          </a:stretch>
        </p:blipFill>
        <p:spPr>
          <a:xfrm>
            <a:off x="1189490" y="892117"/>
            <a:ext cx="6765020" cy="5073766"/>
          </a:xfrm>
          <a:prstGeom prst="rect">
            <a:avLst/>
          </a:prstGeom>
          <a:ln w="12700">
            <a:miter lim="400000"/>
          </a:ln>
        </p:spPr>
      </p:pic>
      <p:pic>
        <p:nvPicPr>
          <p:cNvPr id="965" name="A_New_Harvest,_with_Wendell_Berry,_Henry_County,_KY,_2011_-_photograph_by_Guy_Mendes.jpg"/>
          <p:cNvPicPr>
            <a:picLocks noChangeAspect="1"/>
          </p:cNvPicPr>
          <p:nvPr/>
        </p:nvPicPr>
        <p:blipFill>
          <a:blip r:embed="rId4">
            <a:extLst/>
          </a:blip>
          <a:stretch>
            <a:fillRect/>
          </a:stretch>
        </p:blipFill>
        <p:spPr>
          <a:xfrm>
            <a:off x="12978024" y="-3688309"/>
            <a:ext cx="4654297" cy="3490723"/>
          </a:xfrm>
          <a:prstGeom prst="rect">
            <a:avLst/>
          </a:prstGeom>
          <a:ln w="12700">
            <a:miter lim="400000"/>
          </a:ln>
        </p:spPr>
      </p:pic>
      <p:sp>
        <p:nvSpPr>
          <p:cNvPr id="966" name="Shape 966"/>
          <p:cNvSpPr/>
          <p:nvPr/>
        </p:nvSpPr>
        <p:spPr>
          <a:xfrm>
            <a:off x="1799040" y="-168825"/>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sp>
        <p:nvSpPr>
          <p:cNvPr id="967" name="Shape 967"/>
          <p:cNvSpPr/>
          <p:nvPr/>
        </p:nvSpPr>
        <p:spPr>
          <a:xfrm>
            <a:off x="192852" y="6032417"/>
            <a:ext cx="9049227"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700"/>
              </a:spcBef>
              <a:defRPr b="0">
                <a:latin typeface="Arial"/>
                <a:ea typeface="Arial"/>
                <a:cs typeface="Arial"/>
                <a:sym typeface="Arial"/>
              </a:defRPr>
            </a:lvl1pPr>
          </a:lstStyle>
          <a:p>
            <a:r>
              <a:rPr dirty="0"/>
              <a:t>Hydropower can involve massive dam-building projects. This may flood or change animal habitats.</a:t>
            </a:r>
          </a:p>
        </p:txBody>
      </p:sp>
      <p:sp>
        <p:nvSpPr>
          <p:cNvPr id="6" name="Shape 700"/>
          <p:cNvSpPr/>
          <p:nvPr/>
        </p:nvSpPr>
        <p:spPr>
          <a:xfrm>
            <a:off x="34843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4727027" y="985344"/>
            <a:ext cx="4156619" cy="1868674"/>
          </a:xfrm>
          <a:prstGeom prst="rect">
            <a:avLst/>
          </a:prstGeom>
        </p:spPr>
        <p:txBody>
          <a:bodyPr/>
          <a:lstStyle/>
          <a:p>
            <a:pPr>
              <a:defRPr sz="2000">
                <a:latin typeface="Arial"/>
                <a:ea typeface="Arial"/>
                <a:cs typeface="Arial"/>
                <a:sym typeface="Arial"/>
              </a:defRPr>
            </a:pPr>
            <a:r>
              <a:t>Compare the benefits and costs of using fossil fuels and sustainable energy sources.</a:t>
            </a:r>
          </a:p>
          <a:p>
            <a:pPr>
              <a:defRPr sz="2000">
                <a:latin typeface="Arial"/>
                <a:ea typeface="Arial"/>
                <a:cs typeface="Arial"/>
                <a:sym typeface="Arial"/>
              </a:defRPr>
            </a:pPr>
            <a:r>
              <a:t>What would you recommend?</a:t>
            </a:r>
          </a:p>
          <a:p>
            <a:pPr>
              <a:defRPr sz="2000">
                <a:latin typeface="Arial"/>
                <a:ea typeface="Arial"/>
                <a:cs typeface="Arial"/>
                <a:sym typeface="Arial"/>
              </a:defRPr>
            </a:pPr>
            <a:r>
              <a:t>Explain why!</a:t>
            </a:r>
          </a:p>
        </p:txBody>
      </p:sp>
      <p:sp>
        <p:nvSpPr>
          <p:cNvPr id="972" name="Shape 972"/>
          <p:cNvSpPr/>
          <p:nvPr/>
        </p:nvSpPr>
        <p:spPr>
          <a:xfrm>
            <a:off x="1354347" y="-56042"/>
            <a:ext cx="6858001"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3600" b="0">
                <a:latin typeface="Arial"/>
                <a:ea typeface="Arial"/>
                <a:cs typeface="Arial"/>
                <a:sym typeface="Arial"/>
              </a:defRPr>
            </a:lvl1pPr>
          </a:lstStyle>
          <a:p>
            <a:r>
              <a:t>Interactions with the Earth</a:t>
            </a:r>
          </a:p>
        </p:txBody>
      </p:sp>
      <p:pic>
        <p:nvPicPr>
          <p:cNvPr id="973" name="800px-Factory_in_Chi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99" y="2853042"/>
            <a:ext cx="6253389" cy="4152641"/>
          </a:xfrm>
          <a:prstGeom prst="rect">
            <a:avLst/>
          </a:prstGeom>
          <a:ln w="12700">
            <a:miter lim="400000"/>
          </a:ln>
        </p:spPr>
      </p:pic>
      <p:pic>
        <p:nvPicPr>
          <p:cNvPr id="974" name="solar energy.jpg"/>
          <p:cNvPicPr>
            <a:picLocks noChangeAspect="1"/>
          </p:cNvPicPr>
          <p:nvPr/>
        </p:nvPicPr>
        <p:blipFill>
          <a:blip r:embed="rId4">
            <a:extLst/>
          </a:blip>
          <a:stretch>
            <a:fillRect/>
          </a:stretch>
        </p:blipFill>
        <p:spPr>
          <a:xfrm>
            <a:off x="-3358056" y="973281"/>
            <a:ext cx="7991591" cy="5993694"/>
          </a:xfrm>
          <a:prstGeom prst="rect">
            <a:avLst/>
          </a:prstGeom>
          <a:ln w="12700">
            <a:miter lim="400000"/>
          </a:ln>
        </p:spPr>
      </p:pic>
      <p:sp>
        <p:nvSpPr>
          <p:cNvPr id="6" name="Shape 700"/>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Shape 978"/>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endParaRPr/>
          </a:p>
        </p:txBody>
      </p:sp>
      <p:sp>
        <p:nvSpPr>
          <p:cNvPr id="979" name="Shape 979"/>
          <p:cNvSpPr/>
          <p:nvPr/>
        </p:nvSpPr>
        <p:spPr>
          <a:xfrm>
            <a:off x="3522469" y="6536452"/>
            <a:ext cx="2403862"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dirty="0" smtClean="0"/>
              <a:t>Inc</a:t>
            </a:r>
            <a:r>
              <a:rPr lang="en-US" dirty="0" smtClean="0"/>
              <a:t>.</a:t>
            </a:r>
            <a:r>
              <a:rPr dirty="0" smtClean="0"/>
              <a:t> </a:t>
            </a:r>
            <a:r>
              <a:rPr dirty="0"/>
              <a:t>© 2016</a:t>
            </a:r>
          </a:p>
        </p:txBody>
      </p:sp>
      <p:pic>
        <p:nvPicPr>
          <p:cNvPr id="980"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981" name="Shape 981"/>
          <p:cNvSpPr/>
          <p:nvPr/>
        </p:nvSpPr>
        <p:spPr>
          <a:xfrm>
            <a:off x="2743200" y="3551237"/>
            <a:ext cx="6477000" cy="25190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sz="5400" b="0">
                <a:latin typeface="Arial"/>
                <a:ea typeface="Arial"/>
                <a:cs typeface="Arial"/>
                <a:sym typeface="Arial"/>
              </a:defRPr>
            </a:pPr>
            <a:r>
              <a:t>Dynamic Earth</a:t>
            </a:r>
          </a:p>
          <a:p>
            <a:pPr>
              <a:spcBef>
                <a:spcPts val="1900"/>
              </a:spcBef>
              <a:defRPr sz="3200" b="0">
                <a:latin typeface="Arial"/>
                <a:ea typeface="Arial"/>
                <a:cs typeface="Arial"/>
                <a:sym typeface="Arial"/>
              </a:defRPr>
            </a:pPr>
            <a:r>
              <a:t>Making and Applying Connections</a:t>
            </a:r>
            <a:r>
              <a:rPr sz="2000" b="1"/>
              <a:t>: </a:t>
            </a:r>
            <a:r>
              <a:t>Earth’s Processes, Changes and Interactions</a:t>
            </a:r>
          </a:p>
        </p:txBody>
      </p:sp>
      <p:grpSp>
        <p:nvGrpSpPr>
          <p:cNvPr id="984" name="Group 984"/>
          <p:cNvGrpSpPr/>
          <p:nvPr/>
        </p:nvGrpSpPr>
        <p:grpSpPr>
          <a:xfrm>
            <a:off x="114581" y="547687"/>
            <a:ext cx="2628620" cy="2971801"/>
            <a:chOff x="0" y="0"/>
            <a:chExt cx="2628619" cy="2971800"/>
          </a:xfrm>
        </p:grpSpPr>
        <p:pic>
          <p:nvPicPr>
            <p:cNvPr id="982" name="image2.jpg" descr="Changing Earth cover.jpg"/>
            <p:cNvPicPr>
              <a:picLocks noChangeAspect="1"/>
            </p:cNvPicPr>
            <p:nvPr/>
          </p:nvPicPr>
          <p:blipFill>
            <a:blip r:embed="rId4">
              <a:extLst/>
            </a:blip>
            <a:stretch>
              <a:fillRect/>
            </a:stretch>
          </p:blipFill>
          <p:spPr>
            <a:xfrm>
              <a:off x="0" y="0"/>
              <a:ext cx="2628620" cy="2971800"/>
            </a:xfrm>
            <a:prstGeom prst="rect">
              <a:avLst/>
            </a:prstGeom>
            <a:ln w="12700" cap="flat">
              <a:noFill/>
              <a:miter lim="400000"/>
            </a:ln>
            <a:effectLst/>
          </p:spPr>
        </p:pic>
        <p:pic>
          <p:nvPicPr>
            <p:cNvPr id="983" name="image3.png" descr="LabLearner_Logo white.png"/>
            <p:cNvPicPr>
              <a:picLocks noChangeAspect="1"/>
            </p:cNvPicPr>
            <p:nvPr/>
          </p:nvPicPr>
          <p:blipFill>
            <a:blip r:embed="rId5">
              <a:extLst/>
            </a:blip>
            <a:stretch>
              <a:fillRect/>
            </a:stretch>
          </p:blipFill>
          <p:spPr>
            <a:xfrm>
              <a:off x="418818" y="2202214"/>
              <a:ext cx="1919159" cy="369536"/>
            </a:xfrm>
            <a:prstGeom prst="rect">
              <a:avLst/>
            </a:prstGeom>
            <a:ln w="12700" cap="flat">
              <a:noFill/>
              <a:miter lim="400000"/>
            </a:ln>
            <a:effectLst/>
          </p:spPr>
        </p:pic>
      </p:grpSp>
    </p:spTree>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p:nvPr/>
        </p:nvSpPr>
        <p:spPr>
          <a:xfrm>
            <a:off x="609600" y="2286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987" name="Shape 987"/>
          <p:cNvSpPr/>
          <p:nvPr/>
        </p:nvSpPr>
        <p:spPr>
          <a:xfrm>
            <a:off x="3522469" y="6536452"/>
            <a:ext cx="240386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lang="en-US" dirty="0" smtClean="0"/>
              <a:t>Inc. ©</a:t>
            </a:r>
            <a:r>
              <a:rPr dirty="0" smtClean="0"/>
              <a:t> </a:t>
            </a:r>
            <a:r>
              <a:rPr dirty="0"/>
              <a:t>2016</a:t>
            </a:r>
          </a:p>
        </p:txBody>
      </p:sp>
      <p:pic>
        <p:nvPicPr>
          <p:cNvPr id="988" name="pasted-image.pdf"/>
          <p:cNvPicPr>
            <a:picLocks noChangeAspect="1"/>
          </p:cNvPicPr>
          <p:nvPr/>
        </p:nvPicPr>
        <p:blipFill>
          <a:blip r:embed="rId3">
            <a:extLst/>
          </a:blip>
          <a:stretch>
            <a:fillRect/>
          </a:stretch>
        </p:blipFill>
        <p:spPr>
          <a:xfrm>
            <a:off x="304800" y="1461583"/>
            <a:ext cx="8534400" cy="4775201"/>
          </a:xfrm>
          <a:prstGeom prst="rect">
            <a:avLst/>
          </a:prstGeom>
          <a:ln w="12700">
            <a:miter lim="400000"/>
          </a:ln>
        </p:spPr>
      </p:pic>
      <p:sp>
        <p:nvSpPr>
          <p:cNvPr id="989" name="Shape 989"/>
          <p:cNvSpPr/>
          <p:nvPr/>
        </p:nvSpPr>
        <p:spPr>
          <a:xfrm>
            <a:off x="614028" y="1214485"/>
            <a:ext cx="7511429"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800" b="0">
                <a:latin typeface="Arial"/>
                <a:ea typeface="Arial"/>
                <a:cs typeface="Arial"/>
                <a:sym typeface="Arial"/>
              </a:defRPr>
            </a:lvl1pPr>
          </a:lstStyle>
          <a:p>
            <a:r>
              <a:t>1. Which letter shows the most likely place in which fossils will be found?</a:t>
            </a:r>
          </a:p>
        </p:txBody>
      </p:sp>
      <p:sp>
        <p:nvSpPr>
          <p:cNvPr id="990" name="Shape 990"/>
          <p:cNvSpPr/>
          <p:nvPr/>
        </p:nvSpPr>
        <p:spPr>
          <a:xfrm>
            <a:off x="2505213" y="3587563"/>
            <a:ext cx="1932495"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sedimentary rock</a:t>
            </a:r>
          </a:p>
        </p:txBody>
      </p:sp>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 name="pasted-image.pdf"/>
          <p:cNvPicPr>
            <a:picLocks noChangeAspect="1"/>
          </p:cNvPicPr>
          <p:nvPr/>
        </p:nvPicPr>
        <p:blipFill>
          <a:blip r:embed="rId3">
            <a:extLst/>
          </a:blip>
          <a:stretch>
            <a:fillRect/>
          </a:stretch>
        </p:blipFill>
        <p:spPr>
          <a:xfrm>
            <a:off x="1573737" y="3503782"/>
            <a:ext cx="6210301" cy="2971801"/>
          </a:xfrm>
          <a:prstGeom prst="rect">
            <a:avLst/>
          </a:prstGeom>
          <a:ln w="12700">
            <a:miter lim="400000"/>
          </a:ln>
        </p:spPr>
      </p:pic>
      <p:sp>
        <p:nvSpPr>
          <p:cNvPr id="995" name="Shape 995"/>
          <p:cNvSpPr/>
          <p:nvPr/>
        </p:nvSpPr>
        <p:spPr>
          <a:xfrm>
            <a:off x="168672" y="871530"/>
            <a:ext cx="8764314" cy="230832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a:defRPr sz="1800" b="0">
                <a:latin typeface="Arial"/>
                <a:ea typeface="Arial"/>
                <a:cs typeface="Arial"/>
                <a:sym typeface="Arial"/>
              </a:defRPr>
            </a:pPr>
            <a:r>
              <a:rPr dirty="0"/>
              <a:t>2. You are studying a rock formation. </a:t>
            </a:r>
            <a:r>
              <a:rPr dirty="0" smtClean="0"/>
              <a:t>The </a:t>
            </a:r>
            <a:r>
              <a:rPr dirty="0"/>
              <a:t>table below shows the type of fossils you find within the layers.  </a:t>
            </a:r>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r>
              <a:rPr dirty="0"/>
              <a:t>What is the MOST LIKELY conclusion from the fossils and rock layers? </a:t>
            </a:r>
          </a:p>
          <a:p>
            <a:pPr marL="342900" indent="-342900" defTabSz="457200">
              <a:defRPr sz="1800" b="0">
                <a:latin typeface="Arial"/>
                <a:ea typeface="Arial"/>
                <a:cs typeface="Arial"/>
                <a:sym typeface="Arial"/>
              </a:defRPr>
            </a:pPr>
            <a:r>
              <a:rPr dirty="0"/>
              <a:t>A. The organisms lived at the same time on Earth. </a:t>
            </a:r>
          </a:p>
          <a:p>
            <a:pPr marL="342900" indent="-342900" defTabSz="457200">
              <a:defRPr sz="1800" b="0">
                <a:latin typeface="Arial"/>
                <a:ea typeface="Arial"/>
                <a:cs typeface="Arial"/>
                <a:sym typeface="Arial"/>
              </a:defRPr>
            </a:pPr>
            <a:r>
              <a:rPr dirty="0"/>
              <a:t>B. The rock layers are all the same age.</a:t>
            </a:r>
          </a:p>
          <a:p>
            <a:pPr marL="342900" indent="-342900" defTabSz="457200">
              <a:defRPr sz="1800" b="0">
                <a:latin typeface="Arial"/>
                <a:ea typeface="Arial"/>
                <a:cs typeface="Arial"/>
                <a:sym typeface="Arial"/>
              </a:defRPr>
            </a:pPr>
            <a:r>
              <a:rPr dirty="0"/>
              <a:t>C. The top layer is older than the bottom rock layer.</a:t>
            </a:r>
          </a:p>
          <a:p>
            <a:pPr marL="342900" indent="-342900" defTabSz="457200">
              <a:defRPr sz="1800" b="0">
                <a:latin typeface="Arial"/>
                <a:ea typeface="Arial"/>
                <a:cs typeface="Arial"/>
                <a:sym typeface="Arial"/>
              </a:defRPr>
            </a:pPr>
            <a:r>
              <a:rPr dirty="0"/>
              <a:t>D. The rock layers are different ages. </a:t>
            </a:r>
          </a:p>
        </p:txBody>
      </p:sp>
      <p:sp>
        <p:nvSpPr>
          <p:cNvPr id="996" name="Shape 996"/>
          <p:cNvSpPr/>
          <p:nvPr/>
        </p:nvSpPr>
        <p:spPr>
          <a:xfrm>
            <a:off x="609600" y="2286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5" name="Shape 979"/>
          <p:cNvSpPr/>
          <p:nvPr/>
        </p:nvSpPr>
        <p:spPr>
          <a:xfrm>
            <a:off x="3522469" y="6536452"/>
            <a:ext cx="2403862"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dirty="0" smtClean="0"/>
              <a:t>Inc</a:t>
            </a:r>
            <a:r>
              <a:rPr lang="en-US" dirty="0" smtClean="0"/>
              <a:t>.</a:t>
            </a:r>
            <a:r>
              <a:rPr dirty="0" smtClean="0"/>
              <a:t> </a:t>
            </a:r>
            <a:r>
              <a:rPr dirty="0"/>
              <a:t>© 2016</a:t>
            </a:r>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Shape 1000"/>
          <p:cNvSpPr/>
          <p:nvPr/>
        </p:nvSpPr>
        <p:spPr>
          <a:xfrm>
            <a:off x="307349" y="683569"/>
            <a:ext cx="8741648" cy="59093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a:defRPr sz="1800" b="0">
                <a:latin typeface="Arial"/>
                <a:ea typeface="Arial"/>
                <a:cs typeface="Arial"/>
                <a:sym typeface="Arial"/>
              </a:defRPr>
            </a:pPr>
            <a:r>
              <a:rPr dirty="0"/>
              <a:t>3. Which of the following statements would be true about the areas of land </a:t>
            </a:r>
            <a:r>
              <a:rPr dirty="0" smtClean="0"/>
              <a:t>below</a:t>
            </a:r>
            <a:r>
              <a:rPr lang="en-US" dirty="0" smtClean="0"/>
              <a:t>?</a:t>
            </a:r>
            <a:r>
              <a:rPr dirty="0" smtClean="0"/>
              <a:t>   </a:t>
            </a: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r>
              <a:rPr dirty="0"/>
              <a:t> </a:t>
            </a:r>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dirty="0"/>
          </a:p>
          <a:p>
            <a:pPr defTabSz="457200">
              <a:defRPr sz="1800" b="0">
                <a:latin typeface="Arial"/>
                <a:ea typeface="Arial"/>
                <a:cs typeface="Arial"/>
                <a:sym typeface="Arial"/>
              </a:defRPr>
            </a:pPr>
            <a:endParaRPr lang="en-US" dirty="0" smtClean="0"/>
          </a:p>
          <a:p>
            <a:pPr defTabSz="457200">
              <a:defRPr sz="1800" b="0">
                <a:latin typeface="Arial"/>
                <a:ea typeface="Arial"/>
                <a:cs typeface="Arial"/>
                <a:sym typeface="Arial"/>
              </a:defRPr>
            </a:pPr>
            <a:endParaRPr dirty="0"/>
          </a:p>
          <a:p>
            <a:pPr marL="342900" indent="-342900" defTabSz="457200">
              <a:defRPr sz="1800" b="0">
                <a:latin typeface="Arial"/>
                <a:ea typeface="Arial"/>
                <a:cs typeface="Arial"/>
                <a:sym typeface="Arial"/>
              </a:defRPr>
            </a:pPr>
            <a:r>
              <a:rPr dirty="0"/>
              <a:t>A. There are no visible observations of erosion in any of the areas. </a:t>
            </a:r>
          </a:p>
          <a:p>
            <a:pPr marL="342900" indent="-342900" defTabSz="457200">
              <a:defRPr sz="1800" b="0">
                <a:latin typeface="Arial"/>
                <a:ea typeface="Arial"/>
                <a:cs typeface="Arial"/>
                <a:sym typeface="Arial"/>
              </a:defRPr>
            </a:pPr>
            <a:r>
              <a:rPr dirty="0"/>
              <a:t>B. The soil erosion equation would be greater in Area A than areas B, C or D.</a:t>
            </a:r>
          </a:p>
          <a:p>
            <a:pPr marL="342900" indent="-342900" defTabSz="457200">
              <a:defRPr sz="1800" b="0">
                <a:latin typeface="Arial"/>
                <a:ea typeface="Arial"/>
                <a:cs typeface="Arial"/>
                <a:sym typeface="Arial"/>
              </a:defRPr>
            </a:pPr>
            <a:r>
              <a:rPr dirty="0"/>
              <a:t>C. Erosion in area B could be reduced by plowing the crops in a contour.</a:t>
            </a:r>
          </a:p>
          <a:p>
            <a:pPr marL="342900" indent="-342900" defTabSz="457200">
              <a:defRPr sz="1800" b="0">
                <a:latin typeface="Arial"/>
                <a:ea typeface="Arial"/>
                <a:cs typeface="Arial"/>
                <a:sym typeface="Arial"/>
              </a:defRPr>
            </a:pPr>
            <a:r>
              <a:rPr dirty="0"/>
              <a:t>D. Areas A, C and D probably had fewer storms than area B.  </a:t>
            </a:r>
          </a:p>
        </p:txBody>
      </p:sp>
      <p:grpSp>
        <p:nvGrpSpPr>
          <p:cNvPr id="1003" name="Group 1003"/>
          <p:cNvGrpSpPr/>
          <p:nvPr/>
        </p:nvGrpSpPr>
        <p:grpSpPr>
          <a:xfrm>
            <a:off x="5435550" y="3270267"/>
            <a:ext cx="2893455" cy="1913297"/>
            <a:chOff x="0" y="0"/>
            <a:chExt cx="2893454" cy="1913296"/>
          </a:xfrm>
        </p:grpSpPr>
        <p:pic>
          <p:nvPicPr>
            <p:cNvPr id="1001" name="erosion runoff.jpg"/>
            <p:cNvPicPr>
              <a:picLocks noChangeAspect="1"/>
            </p:cNvPicPr>
            <p:nvPr/>
          </p:nvPicPr>
          <p:blipFill>
            <a:blip r:embed="rId3">
              <a:extLst/>
            </a:blip>
            <a:stretch>
              <a:fillRect/>
            </a:stretch>
          </p:blipFill>
          <p:spPr>
            <a:xfrm>
              <a:off x="0" y="0"/>
              <a:ext cx="2893455" cy="1913297"/>
            </a:xfrm>
            <a:prstGeom prst="rect">
              <a:avLst/>
            </a:prstGeom>
            <a:ln w="12700" cap="flat">
              <a:noFill/>
              <a:miter lim="400000"/>
            </a:ln>
            <a:effectLst/>
          </p:spPr>
        </p:pic>
        <p:sp>
          <p:nvSpPr>
            <p:cNvPr id="1002" name="Shape 1002"/>
            <p:cNvSpPr/>
            <p:nvPr/>
          </p:nvSpPr>
          <p:spPr>
            <a:xfrm>
              <a:off x="87344" y="1484612"/>
              <a:ext cx="28757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Arial"/>
                  <a:ea typeface="Arial"/>
                  <a:cs typeface="Arial"/>
                  <a:sym typeface="Arial"/>
                </a:defRPr>
              </a:lvl1pPr>
            </a:lstStyle>
            <a:p>
              <a:r>
                <a:t>D</a:t>
              </a:r>
            </a:p>
          </p:txBody>
        </p:sp>
      </p:grpSp>
      <p:grpSp>
        <p:nvGrpSpPr>
          <p:cNvPr id="1006" name="Group 1006"/>
          <p:cNvGrpSpPr/>
          <p:nvPr/>
        </p:nvGrpSpPr>
        <p:grpSpPr>
          <a:xfrm>
            <a:off x="2516147" y="1950445"/>
            <a:ext cx="2213212" cy="2957110"/>
            <a:chOff x="0" y="0"/>
            <a:chExt cx="2213211" cy="2957108"/>
          </a:xfrm>
        </p:grpSpPr>
        <p:pic>
          <p:nvPicPr>
            <p:cNvPr id="1004" name="gully erosion.jpg"/>
            <p:cNvPicPr>
              <a:picLocks noChangeAspect="1"/>
            </p:cNvPicPr>
            <p:nvPr/>
          </p:nvPicPr>
          <p:blipFill>
            <a:blip r:embed="rId4">
              <a:extLst/>
            </a:blip>
            <a:stretch>
              <a:fillRect/>
            </a:stretch>
          </p:blipFill>
          <p:spPr>
            <a:xfrm>
              <a:off x="0" y="0"/>
              <a:ext cx="2213212" cy="2957109"/>
            </a:xfrm>
            <a:prstGeom prst="rect">
              <a:avLst/>
            </a:prstGeom>
            <a:ln w="12700" cap="flat">
              <a:noFill/>
              <a:miter lim="400000"/>
            </a:ln>
            <a:effectLst/>
          </p:spPr>
        </p:pic>
        <p:sp>
          <p:nvSpPr>
            <p:cNvPr id="1005" name="Shape 1005"/>
            <p:cNvSpPr/>
            <p:nvPr/>
          </p:nvSpPr>
          <p:spPr>
            <a:xfrm>
              <a:off x="111147" y="2554769"/>
              <a:ext cx="28757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solidFill>
                    <a:srgbClr val="FFFFFF"/>
                  </a:solidFill>
                  <a:latin typeface="Arial"/>
                  <a:ea typeface="Arial"/>
                  <a:cs typeface="Arial"/>
                  <a:sym typeface="Arial"/>
                </a:defRPr>
              </a:lvl1pPr>
            </a:lstStyle>
            <a:p>
              <a:r>
                <a:t>B</a:t>
              </a:r>
            </a:p>
          </p:txBody>
        </p:sp>
      </p:grpSp>
      <p:grpSp>
        <p:nvGrpSpPr>
          <p:cNvPr id="1009" name="Group 1009"/>
          <p:cNvGrpSpPr/>
          <p:nvPr/>
        </p:nvGrpSpPr>
        <p:grpSpPr>
          <a:xfrm>
            <a:off x="205735" y="1950445"/>
            <a:ext cx="2112222" cy="2957110"/>
            <a:chOff x="0" y="0"/>
            <a:chExt cx="2112220" cy="2957108"/>
          </a:xfrm>
        </p:grpSpPr>
        <p:pic>
          <p:nvPicPr>
            <p:cNvPr id="1007" name="TerracesBuffers.JPG"/>
            <p:cNvPicPr>
              <a:picLocks noChangeAspect="1"/>
            </p:cNvPicPr>
            <p:nvPr/>
          </p:nvPicPr>
          <p:blipFill>
            <a:blip r:embed="rId5">
              <a:extLst/>
            </a:blip>
            <a:stretch>
              <a:fillRect/>
            </a:stretch>
          </p:blipFill>
          <p:spPr>
            <a:xfrm>
              <a:off x="0" y="0"/>
              <a:ext cx="2112221" cy="2957109"/>
            </a:xfrm>
            <a:prstGeom prst="rect">
              <a:avLst/>
            </a:prstGeom>
            <a:ln w="12700" cap="flat">
              <a:noFill/>
              <a:miter lim="400000"/>
            </a:ln>
            <a:effectLst/>
          </p:spPr>
        </p:pic>
        <p:sp>
          <p:nvSpPr>
            <p:cNvPr id="1008" name="Shape 1008"/>
            <p:cNvSpPr/>
            <p:nvPr/>
          </p:nvSpPr>
          <p:spPr>
            <a:xfrm>
              <a:off x="105610" y="2554769"/>
              <a:ext cx="28757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solidFill>
                    <a:srgbClr val="FFFFFF"/>
                  </a:solidFill>
                  <a:latin typeface="Arial"/>
                  <a:ea typeface="Arial"/>
                  <a:cs typeface="Arial"/>
                  <a:sym typeface="Arial"/>
                </a:defRPr>
              </a:lvl1pPr>
            </a:lstStyle>
            <a:p>
              <a:r>
                <a:t>A</a:t>
              </a:r>
            </a:p>
          </p:txBody>
        </p:sp>
      </p:grpSp>
      <p:grpSp>
        <p:nvGrpSpPr>
          <p:cNvPr id="1012" name="Group 1012"/>
          <p:cNvGrpSpPr/>
          <p:nvPr/>
        </p:nvGrpSpPr>
        <p:grpSpPr>
          <a:xfrm>
            <a:off x="5141381" y="1046925"/>
            <a:ext cx="3253193" cy="2167299"/>
            <a:chOff x="0" y="0"/>
            <a:chExt cx="3253191" cy="2167298"/>
          </a:xfrm>
        </p:grpSpPr>
        <p:pic>
          <p:nvPicPr>
            <p:cNvPr id="1010" name="house-on-cliff-with-erosion-in-progress-725x483.jpg"/>
            <p:cNvPicPr>
              <a:picLocks noChangeAspect="1"/>
            </p:cNvPicPr>
            <p:nvPr/>
          </p:nvPicPr>
          <p:blipFill>
            <a:blip r:embed="rId6">
              <a:extLst/>
            </a:blip>
            <a:stretch>
              <a:fillRect/>
            </a:stretch>
          </p:blipFill>
          <p:spPr>
            <a:xfrm>
              <a:off x="0" y="0"/>
              <a:ext cx="3253192" cy="2167299"/>
            </a:xfrm>
            <a:prstGeom prst="rect">
              <a:avLst/>
            </a:prstGeom>
            <a:ln w="12700" cap="flat">
              <a:noFill/>
              <a:miter lim="400000"/>
            </a:ln>
            <a:effectLst/>
          </p:spPr>
        </p:pic>
        <p:sp>
          <p:nvSpPr>
            <p:cNvPr id="1011" name="Shape 1011"/>
            <p:cNvSpPr/>
            <p:nvPr/>
          </p:nvSpPr>
          <p:spPr>
            <a:xfrm>
              <a:off x="152913" y="1753463"/>
              <a:ext cx="28757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solidFill>
                    <a:srgbClr val="FFFFFF"/>
                  </a:solidFill>
                  <a:latin typeface="Arial"/>
                  <a:ea typeface="Arial"/>
                  <a:cs typeface="Arial"/>
                  <a:sym typeface="Arial"/>
                </a:defRPr>
              </a:lvl1pPr>
            </a:lstStyle>
            <a:p>
              <a:r>
                <a:t>C</a:t>
              </a:r>
            </a:p>
          </p:txBody>
        </p:sp>
      </p:grpSp>
      <p:sp>
        <p:nvSpPr>
          <p:cNvPr id="1013" name="Shape 1013"/>
          <p:cNvSpPr/>
          <p:nvPr/>
        </p:nvSpPr>
        <p:spPr>
          <a:xfrm>
            <a:off x="762000" y="762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17" name="Shape 979"/>
          <p:cNvSpPr/>
          <p:nvPr/>
        </p:nvSpPr>
        <p:spPr>
          <a:xfrm>
            <a:off x="3522469" y="6536452"/>
            <a:ext cx="2403862"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dirty="0" smtClean="0"/>
              <a:t>Inc</a:t>
            </a:r>
            <a:r>
              <a:rPr lang="en-US" dirty="0" smtClean="0"/>
              <a:t>.</a:t>
            </a:r>
            <a:r>
              <a:rPr dirty="0" smtClean="0"/>
              <a:t> </a:t>
            </a:r>
            <a:r>
              <a:rPr dirty="0"/>
              <a:t>© 2016</a:t>
            </a:r>
          </a:p>
        </p:txBody>
      </p:sp>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p:nvPr/>
        </p:nvSpPr>
        <p:spPr>
          <a:xfrm>
            <a:off x="2962671" y="2446330"/>
            <a:ext cx="5277853" cy="19508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800" b="0">
                <a:latin typeface="Arial"/>
                <a:ea typeface="Arial"/>
                <a:cs typeface="Arial"/>
                <a:sym typeface="Arial"/>
              </a:defRPr>
            </a:pPr>
            <a:r>
              <a:t>4. Your friend suggests that the dark blue line on this image is the boundary between two tectonic plates. Explain why she is correct or incorrect. Use evidence from the image to support your reason.  </a:t>
            </a:r>
          </a:p>
          <a:p>
            <a:pPr defTabSz="457200">
              <a:defRPr sz="1800" b="0">
                <a:latin typeface="Arial"/>
                <a:ea typeface="Arial"/>
                <a:cs typeface="Arial"/>
                <a:sym typeface="Arial"/>
              </a:defRPr>
            </a:pPr>
            <a:endParaRPr/>
          </a:p>
          <a:p>
            <a:pPr defTabSz="457200">
              <a:defRPr sz="1800" b="0">
                <a:latin typeface="Arial"/>
                <a:ea typeface="Arial"/>
                <a:cs typeface="Arial"/>
                <a:sym typeface="Arial"/>
              </a:defRPr>
            </a:pPr>
            <a:endParaRPr/>
          </a:p>
        </p:txBody>
      </p:sp>
      <p:pic>
        <p:nvPicPr>
          <p:cNvPr id="1018" name="320px-Peru-Chile_trench.jpg"/>
          <p:cNvPicPr>
            <a:picLocks noChangeAspect="1"/>
          </p:cNvPicPr>
          <p:nvPr/>
        </p:nvPicPr>
        <p:blipFill>
          <a:blip r:embed="rId3">
            <a:extLst/>
          </a:blip>
          <a:stretch>
            <a:fillRect/>
          </a:stretch>
        </p:blipFill>
        <p:spPr>
          <a:xfrm>
            <a:off x="341596" y="881472"/>
            <a:ext cx="2161405" cy="5660176"/>
          </a:xfrm>
          <a:prstGeom prst="rect">
            <a:avLst/>
          </a:prstGeom>
          <a:ln w="12700">
            <a:miter lim="400000"/>
          </a:ln>
        </p:spPr>
      </p:pic>
      <p:sp>
        <p:nvSpPr>
          <p:cNvPr id="1019" name="Shape 1019"/>
          <p:cNvSpPr/>
          <p:nvPr/>
        </p:nvSpPr>
        <p:spPr>
          <a:xfrm>
            <a:off x="3719495" y="4411979"/>
            <a:ext cx="442511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0">
                <a:latin typeface="Arial"/>
                <a:ea typeface="Arial"/>
                <a:cs typeface="Arial"/>
                <a:sym typeface="Arial"/>
              </a:defRPr>
            </a:lvl1pPr>
          </a:lstStyle>
          <a:p>
            <a:r>
              <a:t>Suggested boundary of tectonic plates</a:t>
            </a:r>
          </a:p>
        </p:txBody>
      </p:sp>
      <p:sp>
        <p:nvSpPr>
          <p:cNvPr id="1020" name="Shape 1020"/>
          <p:cNvSpPr/>
          <p:nvPr/>
        </p:nvSpPr>
        <p:spPr>
          <a:xfrm flipH="1" flipV="1">
            <a:off x="1586880" y="3632745"/>
            <a:ext cx="2083451" cy="929185"/>
          </a:xfrm>
          <a:prstGeom prst="line">
            <a:avLst/>
          </a:prstGeom>
          <a:ln w="25400">
            <a:solidFill>
              <a:srgbClr val="000000"/>
            </a:solidFill>
            <a:tailEnd type="triangle"/>
          </a:ln>
        </p:spPr>
        <p:txBody>
          <a:bodyPr lIns="45719" rIns="45719"/>
          <a:lstStyle/>
          <a:p>
            <a:endParaRPr/>
          </a:p>
        </p:txBody>
      </p:sp>
      <p:sp>
        <p:nvSpPr>
          <p:cNvPr id="1021" name="Shape 1021"/>
          <p:cNvSpPr/>
          <p:nvPr/>
        </p:nvSpPr>
        <p:spPr>
          <a:xfrm>
            <a:off x="927100" y="215900"/>
            <a:ext cx="7620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0">
                <a:latin typeface="Arial"/>
                <a:ea typeface="Arial"/>
                <a:cs typeface="Arial"/>
                <a:sym typeface="Arial"/>
              </a:defRPr>
            </a:lvl1pPr>
          </a:lstStyle>
          <a:p>
            <a:r>
              <a:t>Making and Applying Connections</a:t>
            </a:r>
          </a:p>
        </p:txBody>
      </p:sp>
      <p:sp>
        <p:nvSpPr>
          <p:cNvPr id="7" name="Shape 979"/>
          <p:cNvSpPr/>
          <p:nvPr/>
        </p:nvSpPr>
        <p:spPr>
          <a:xfrm>
            <a:off x="3522469" y="6536452"/>
            <a:ext cx="2403862"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sz="1000" b="0">
                <a:latin typeface="Arial"/>
                <a:ea typeface="Arial"/>
                <a:cs typeface="Arial"/>
                <a:sym typeface="Arial"/>
              </a:defRPr>
            </a:pPr>
            <a:r>
              <a:rPr dirty="0"/>
              <a:t>Cognitive Learning Systems, </a:t>
            </a:r>
            <a:r>
              <a:rPr dirty="0" smtClean="0"/>
              <a:t>Inc</a:t>
            </a:r>
            <a:r>
              <a:rPr lang="en-US" dirty="0" smtClean="0"/>
              <a:t>.</a:t>
            </a:r>
            <a:r>
              <a:rPr dirty="0" smtClean="0"/>
              <a:t> </a:t>
            </a:r>
            <a:r>
              <a:rPr dirty="0"/>
              <a:t>© 2016</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Helvetica"/>
        <a:ea typeface="Helvetica"/>
        <a:cs typeface="Helvetica"/>
      </a:majorFont>
      <a:minorFont>
        <a:latin typeface="Calibri"/>
        <a:ea typeface="Calibri"/>
        <a:cs typeface="Calibri"/>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Helvetica"/>
        <a:ea typeface="Helvetica"/>
        <a:cs typeface="Helvetica"/>
      </a:majorFont>
      <a:minorFont>
        <a:latin typeface="Calibri"/>
        <a:ea typeface="Calibri"/>
        <a:cs typeface="Calibri"/>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1969</TotalTime>
  <Words>18363</Words>
  <Application>Microsoft Macintosh PowerPoint</Application>
  <PresentationFormat>On-screen Show (4:3)</PresentationFormat>
  <Paragraphs>1759</Paragraphs>
  <Slides>100</Slides>
  <Notes>100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Calibri</vt:lpstr>
      <vt:lpstr>Helvetica</vt:lpstr>
      <vt:lpstr>Helvetica Light</vt:lpstr>
      <vt:lpstr>Arial</vt:lpstr>
      <vt:lpstr>CLS Bubble Template</vt:lpstr>
      <vt:lpstr>PowerPoint Presentation</vt:lpstr>
      <vt:lpstr>PowerPoint Presentation</vt:lpstr>
      <vt:lpstr>PowerPoint Presentation</vt:lpstr>
      <vt:lpstr>Surface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the Earth</vt:lpstr>
      <vt:lpstr>Changes in the Earth: Rapid</vt:lpstr>
      <vt:lpstr>Changes in the Earth: Rapid</vt:lpstr>
      <vt:lpstr>PowerPoint Presentation</vt:lpstr>
      <vt:lpstr>PowerPoint Presentation</vt:lpstr>
      <vt:lpstr>  Can you see  evidence of change due  to weathering  and erosion?   Are these fast  or slow processes?   How can we  measure the changes?</vt:lpstr>
      <vt:lpstr>PowerPoint Presentation</vt:lpstr>
      <vt:lpstr>PowerPoint Presentation</vt:lpstr>
      <vt:lpstr>  Can you see  evidence of change due  to weathering  and erosion?   Are these fast or slow processes?   How can we  measure the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of Earth’s Changes</vt:lpstr>
      <vt:lpstr>Evidence of Earth’s Changes</vt:lpstr>
      <vt:lpstr>Evidence of Earth’s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Redmond</dc:creator>
  <cp:lastModifiedBy>Christine Jurasinski</cp:lastModifiedBy>
  <cp:revision>113</cp:revision>
  <dcterms:modified xsi:type="dcterms:W3CDTF">2016-09-02T19:31:20Z</dcterms:modified>
</cp:coreProperties>
</file>